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265" r:id="rId4"/>
    <p:sldId id="310" r:id="rId5"/>
    <p:sldId id="307" r:id="rId6"/>
    <p:sldId id="259" r:id="rId7"/>
    <p:sldId id="303" r:id="rId8"/>
    <p:sldId id="267" r:id="rId9"/>
    <p:sldId id="314" r:id="rId10"/>
    <p:sldId id="273" r:id="rId11"/>
    <p:sldId id="305" r:id="rId12"/>
    <p:sldId id="276" r:id="rId13"/>
    <p:sldId id="315" r:id="rId14"/>
    <p:sldId id="278" r:id="rId15"/>
    <p:sldId id="281" r:id="rId16"/>
    <p:sldId id="306" r:id="rId17"/>
    <p:sldId id="286" r:id="rId18"/>
    <p:sldId id="293" r:id="rId19"/>
    <p:sldId id="296" r:id="rId20"/>
    <p:sldId id="295" r:id="rId21"/>
    <p:sldId id="297" r:id="rId22"/>
    <p:sldId id="298" r:id="rId23"/>
    <p:sldId id="294" r:id="rId24"/>
    <p:sldId id="311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91" autoAdjust="0"/>
  </p:normalViewPr>
  <p:slideViewPr>
    <p:cSldViewPr>
      <p:cViewPr>
        <p:scale>
          <a:sx n="100" d="100"/>
          <a:sy n="100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vn\Noisy%20block-structured%20process%20model%20discovery%20-%20results\Map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17440"/>
        <c:axId val="105518976"/>
      </c:radarChart>
      <c:catAx>
        <c:axId val="10551744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5518976"/>
        <c:crosses val="autoZero"/>
        <c:auto val="1"/>
        <c:lblAlgn val="ctr"/>
        <c:lblOffset val="100"/>
        <c:noMultiLvlLbl val="0"/>
      </c:catAx>
      <c:valAx>
        <c:axId val="105518976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055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64416"/>
        <c:axId val="105570304"/>
      </c:radarChart>
      <c:catAx>
        <c:axId val="10556441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5570304"/>
        <c:crosses val="autoZero"/>
        <c:auto val="1"/>
        <c:lblAlgn val="ctr"/>
        <c:lblOffset val="100"/>
        <c:noMultiLvlLbl val="0"/>
      </c:catAx>
      <c:valAx>
        <c:axId val="105570304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0556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3632"/>
        <c:axId val="110135168"/>
      </c:radarChart>
      <c:catAx>
        <c:axId val="1101336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0135168"/>
        <c:crosses val="autoZero"/>
        <c:auto val="1"/>
        <c:lblAlgn val="ctr"/>
        <c:lblOffset val="100"/>
        <c:noMultiLvlLbl val="0"/>
      </c:catAx>
      <c:valAx>
        <c:axId val="110135168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1013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64224"/>
        <c:axId val="109985792"/>
      </c:radarChart>
      <c:catAx>
        <c:axId val="1101642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9985792"/>
        <c:crosses val="autoZero"/>
        <c:auto val="1"/>
        <c:lblAlgn val="ctr"/>
        <c:lblOffset val="100"/>
        <c:noMultiLvlLbl val="0"/>
      </c:catAx>
      <c:valAx>
        <c:axId val="109985792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1016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018944"/>
        <c:axId val="110020480"/>
      </c:radarChart>
      <c:catAx>
        <c:axId val="1100189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0020480"/>
        <c:crosses val="autoZero"/>
        <c:auto val="1"/>
        <c:lblAlgn val="ctr"/>
        <c:lblOffset val="100"/>
        <c:noMultiLvlLbl val="0"/>
      </c:catAx>
      <c:valAx>
        <c:axId val="110020480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100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082304"/>
        <c:axId val="110088192"/>
      </c:radarChart>
      <c:catAx>
        <c:axId val="1100823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0088192"/>
        <c:crosses val="autoZero"/>
        <c:auto val="1"/>
        <c:lblAlgn val="ctr"/>
        <c:lblOffset val="100"/>
        <c:noMultiLvlLbl val="0"/>
      </c:catAx>
      <c:valAx>
        <c:axId val="110088192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1008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184744705785"/>
          <c:y val="0.34702602488612377"/>
          <c:w val="9.664752751486394E-2"/>
          <c:h val="0.3059477766359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Blad1!$S$38</c:f>
              <c:strCache>
                <c:ptCount val="1"/>
                <c:pt idx="0">
                  <c:v>IM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Blad1!$T$38:$Z$38</c:f>
              <c:numCache>
                <c:formatCode>0.000</c:formatCode>
                <c:ptCount val="7"/>
                <c:pt idx="0">
                  <c:v>1</c:v>
                </c:pt>
                <c:pt idx="1">
                  <c:v>5.8272727272727275E-2</c:v>
                </c:pt>
                <c:pt idx="2">
                  <c:v>0.99954545454545463</c:v>
                </c:pt>
                <c:pt idx="3">
                  <c:v>0.96499999999999997</c:v>
                </c:pt>
                <c:pt idx="4" formatCode="General">
                  <c:v>1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Blad1!$S$39</c:f>
              <c:strCache>
                <c:ptCount val="1"/>
                <c:pt idx="0">
                  <c:v>IMi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Blad1!$T$39:$Z$39</c:f>
              <c:numCache>
                <c:formatCode>0.000</c:formatCode>
                <c:ptCount val="7"/>
                <c:pt idx="0">
                  <c:v>0.87308333333333332</c:v>
                </c:pt>
                <c:pt idx="1">
                  <c:v>0.35190000000000005</c:v>
                </c:pt>
                <c:pt idx="2">
                  <c:v>0.99929999999999986</c:v>
                </c:pt>
                <c:pt idx="3">
                  <c:v>0.96799999999999997</c:v>
                </c:pt>
                <c:pt idx="4" formatCode="General">
                  <c:v>0.99781051163601497</c:v>
                </c:pt>
                <c:pt idx="5" formatCode="General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Blad1!$S$40</c:f>
              <c:strCache>
                <c:ptCount val="1"/>
                <c:pt idx="0">
                  <c:v>HM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Blad1!$T$40:$Z$40</c:f>
              <c:numCache>
                <c:formatCode>0.000</c:formatCode>
                <c:ptCount val="7"/>
                <c:pt idx="0">
                  <c:v>0.95899999999999996</c:v>
                </c:pt>
                <c:pt idx="1">
                  <c:v>0.64499999999999991</c:v>
                </c:pt>
                <c:pt idx="2">
                  <c:v>0.95350000000000001</c:v>
                </c:pt>
                <c:pt idx="3">
                  <c:v>0</c:v>
                </c:pt>
                <c:pt idx="4" formatCode="General">
                  <c:v>0.83168656846509192</c:v>
                </c:pt>
                <c:pt idx="5" formatCode="General">
                  <c:v>0.91666666666666663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Blad1!$S$41</c:f>
              <c:strCache>
                <c:ptCount val="1"/>
                <c:pt idx="0">
                  <c:v>ILP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Blad1!$T$41:$Z$41</c:f>
              <c:numCache>
                <c:formatCode>General</c:formatCode>
                <c:ptCount val="7"/>
                <c:pt idx="0">
                  <c:v>1</c:v>
                </c:pt>
                <c:pt idx="1">
                  <c:v>0.38716666666666671</c:v>
                </c:pt>
                <c:pt idx="2">
                  <c:v>0.83566666666666667</c:v>
                </c:pt>
                <c:pt idx="3" formatCode="0.000">
                  <c:v>0.79400000000000004</c:v>
                </c:pt>
                <c:pt idx="4">
                  <c:v>0.20095179987797462</c:v>
                </c:pt>
                <c:pt idx="5">
                  <c:v>0.41666666666666669</c:v>
                </c:pt>
                <c:pt idx="6" formatCode="0.000">
                  <c:v>0</c:v>
                </c:pt>
              </c:numCache>
            </c:numRef>
          </c:val>
        </c:ser>
        <c:ser>
          <c:idx val="4"/>
          <c:order val="4"/>
          <c:tx>
            <c:strRef>
              <c:f>Blad1!$S$42</c:f>
              <c:strCache>
                <c:ptCount val="1"/>
                <c:pt idx="0">
                  <c:v>ETM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Blad1!$T$37:$Z$37</c:f>
              <c:strCache>
                <c:ptCount val="7"/>
                <c:pt idx="0">
                  <c:v>fitness</c:v>
                </c:pt>
                <c:pt idx="1">
                  <c:v>precision</c:v>
                </c:pt>
                <c:pt idx="2">
                  <c:v>generalisation</c:v>
                </c:pt>
                <c:pt idx="3">
                  <c:v>simplicity</c:v>
                </c:pt>
                <c:pt idx="4">
                  <c:v>mining time</c:v>
                </c:pt>
                <c:pt idx="5">
                  <c:v>completed</c:v>
                </c:pt>
                <c:pt idx="6">
                  <c:v>soundness</c:v>
                </c:pt>
              </c:strCache>
            </c:strRef>
          </c:cat>
          <c:val>
            <c:numRef>
              <c:f>Blad1!$T$42:$Z$42</c:f>
              <c:numCache>
                <c:formatCode>General</c:formatCode>
                <c:ptCount val="7"/>
                <c:pt idx="0">
                  <c:v>0.48308333333333331</c:v>
                </c:pt>
                <c:pt idx="1">
                  <c:v>0.9468333333333333</c:v>
                </c:pt>
                <c:pt idx="2">
                  <c:v>0.99841666666666684</c:v>
                </c:pt>
                <c:pt idx="3" formatCode="0.000">
                  <c:v>1</c:v>
                </c:pt>
                <c:pt idx="4">
                  <c:v>0</c:v>
                </c:pt>
                <c:pt idx="5">
                  <c:v>1</c:v>
                </c:pt>
                <c:pt idx="6" formatCode="0.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95840"/>
        <c:axId val="112721920"/>
      </c:radarChart>
      <c:catAx>
        <c:axId val="112195840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112721920"/>
        <c:crosses val="autoZero"/>
        <c:auto val="1"/>
        <c:lblAlgn val="ctr"/>
        <c:lblOffset val="100"/>
        <c:noMultiLvlLbl val="0"/>
      </c:catAx>
      <c:valAx>
        <c:axId val="112721920"/>
        <c:scaling>
          <c:orientation val="minMax"/>
        </c:scaling>
        <c:delete val="1"/>
        <c:axPos val="l"/>
        <c:majorGridlines/>
        <c:numFmt formatCode="0.000" sourceLinked="1"/>
        <c:majorTickMark val="cross"/>
        <c:minorTickMark val="none"/>
        <c:tickLblPos val="nextTo"/>
        <c:crossAx val="1121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C734E-39AF-407C-8E7F-C46EF57F3DF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2E94-71B8-4E6A-9B13-917C7EA625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2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Fitting, precise, simple, fast.</a:t>
            </a: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2E94-71B8-4E6A-9B13-917C7EA625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3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get it -&gt; infrequent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Want to get rid of IB that screws up model</a:t>
            </a:r>
          </a:p>
          <a:p>
            <a:r>
              <a:rPr lang="en-US" dirty="0" smtClean="0"/>
              <a:t>What is infrequent </a:t>
            </a:r>
            <a:r>
              <a:rPr lang="en-US" dirty="0" err="1" smtClean="0"/>
              <a:t>behaviour</a:t>
            </a:r>
            <a:r>
              <a:rPr lang="en-US" dirty="0" smtClean="0"/>
              <a:t>? -&gt; cannot filter on forehand</a:t>
            </a:r>
          </a:p>
          <a:p>
            <a:r>
              <a:rPr lang="en-US" dirty="0" smtClean="0"/>
              <a:t>Here: we filter during discovery, remove IB when detected -&gt; go for frequent </a:t>
            </a:r>
            <a:r>
              <a:rPr lang="en-US" dirty="0" err="1" smtClean="0"/>
              <a:t>behaviour</a:t>
            </a:r>
            <a:r>
              <a:rPr lang="en-US" dirty="0" smtClean="0"/>
              <a:t> instead of all</a:t>
            </a:r>
          </a:p>
          <a:p>
            <a:r>
              <a:rPr lang="en-US" dirty="0" smtClean="0"/>
              <a:t>fast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2E94-71B8-4E6A-9B13-917C7EA625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8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</a:p>
          <a:p>
            <a:r>
              <a:rPr lang="en-GB" dirty="0" smtClean="0"/>
              <a:t>Sequence</a:t>
            </a:r>
          </a:p>
          <a:p>
            <a:r>
              <a:rPr lang="en-GB" dirty="0" smtClean="0"/>
              <a:t>Loop</a:t>
            </a:r>
          </a:p>
          <a:p>
            <a:r>
              <a:rPr lang="en-GB" dirty="0" smtClean="0"/>
              <a:t>Parallel</a:t>
            </a:r>
          </a:p>
          <a:p>
            <a:r>
              <a:rPr lang="en-GB" dirty="0" smtClean="0"/>
              <a:t>Exclusive</a:t>
            </a:r>
            <a:r>
              <a:rPr lang="en-GB" baseline="0" dirty="0" smtClean="0"/>
              <a:t> choice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Sound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6D21D-2A89-4CF0-B3D9-807355D5DF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0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filtering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2E94-71B8-4E6A-9B13-917C7EA625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5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</a:t>
            </a:r>
            <a:r>
              <a:rPr lang="en-GB" baseline="0" dirty="0" smtClean="0"/>
              <a:t>milar trade-off holds for base cases.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2E94-71B8-4E6A-9B13-917C7EA6257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4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r>
              <a:rPr lang="en-GB" baseline="0" dirty="0" smtClean="0"/>
              <a:t> to the structure, there is r</a:t>
            </a:r>
            <a:r>
              <a:rPr lang="en-GB" dirty="0" smtClean="0"/>
              <a:t>oom </a:t>
            </a:r>
            <a:r>
              <a:rPr lang="en-GB" smtClean="0"/>
              <a:t>for trade-off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2E94-71B8-4E6A-9B13-917C7EA6257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7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B34B-8171-4D16-BD32-ABC53530C154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F2F6-1FAA-4FF7-BF86-67B9C758E615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5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8273-AC48-44E0-91B2-3B09802C80A9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BB50-6C71-4C12-A5B2-15D4BD1DD8F1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EAA9-A654-4CC2-B586-E7FE51FF0A94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2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8443-A40B-428D-9A0A-A4D0C64389C2}" type="datetime1">
              <a:rPr lang="en-GB" smtClean="0"/>
              <a:t>21/08/2013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9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E44-904A-4414-91B5-0B8A46BE654A}" type="datetime1">
              <a:rPr lang="en-GB" smtClean="0"/>
              <a:t>21/08/2013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66B-B0AF-47CE-8B61-A184C60CE9E7}" type="datetime1">
              <a:rPr lang="en-GB" smtClean="0"/>
              <a:t>21/08/2013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32D1-5D69-47C8-9D60-E1742929D64F}" type="datetime1">
              <a:rPr lang="en-GB" smtClean="0"/>
              <a:t>21/08/2013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5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99B-241B-4C8F-8ABA-CBC9820561B5}" type="datetime1">
              <a:rPr lang="en-GB" smtClean="0"/>
              <a:t>21/08/2013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46F-9B02-49D3-8551-2CD0D86F959F}" type="datetime1">
              <a:rPr lang="en-GB" smtClean="0"/>
              <a:t>21/08/2013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8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1082-E08A-4B3E-B574-124C85BD75B7}" type="datetime1">
              <a:rPr lang="en-GB" smtClean="0"/>
              <a:t>21/08/2013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DD74-9364-4219-B77C-357BEA04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Block-Structured </a:t>
            </a:r>
            <a:r>
              <a:rPr lang="en-GB" dirty="0"/>
              <a:t>P</a:t>
            </a:r>
            <a:r>
              <a:rPr lang="en-GB" dirty="0" smtClean="0"/>
              <a:t>rocess Discovery:</a:t>
            </a:r>
            <a:br>
              <a:rPr lang="en-GB" dirty="0" smtClean="0"/>
            </a:br>
            <a:r>
              <a:rPr lang="en-GB" dirty="0" smtClean="0"/>
              <a:t>Filtering Infrequent Behaviour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Sander Leemans</a:t>
            </a:r>
          </a:p>
          <a:p>
            <a:r>
              <a:rPr lang="en-GB" dirty="0" smtClean="0"/>
              <a:t>Dirk </a:t>
            </a:r>
            <a:r>
              <a:rPr lang="en-GB" dirty="0" err="1" smtClean="0"/>
              <a:t>Fahland</a:t>
            </a:r>
            <a:endParaRPr lang="en-GB" dirty="0" smtClean="0"/>
          </a:p>
          <a:p>
            <a:r>
              <a:rPr lang="en-GB" dirty="0" err="1" smtClean="0"/>
              <a:t>Wil</a:t>
            </a:r>
            <a:r>
              <a:rPr lang="en-GB" dirty="0" smtClean="0"/>
              <a:t> van der Aalst</a:t>
            </a:r>
          </a:p>
          <a:p>
            <a:r>
              <a:rPr lang="en-GB" sz="2400" dirty="0" smtClean="0"/>
              <a:t>Eindhoven University of Technology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14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Inductive Miner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525159" cy="4525963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ivide activities, select operator</a:t>
            </a:r>
          </a:p>
          <a:p>
            <a:r>
              <a:rPr lang="en-GB" dirty="0" smtClean="0"/>
              <a:t>Split log</a:t>
            </a:r>
          </a:p>
          <a:p>
            <a:r>
              <a:rPr lang="en-GB" dirty="0" err="1" smtClean="0"/>
              <a:t>Recurse</a:t>
            </a:r>
            <a:r>
              <a:rPr lang="en-GB" dirty="0" smtClean="0"/>
              <a:t> until base case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pic>
        <p:nvPicPr>
          <p:cNvPr id="3080" name="Picture 8" descr="D:\svn\presentations\20130612 PhD club\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78" y="1390403"/>
            <a:ext cx="7016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5735530" y="1516642"/>
            <a:ext cx="2016224" cy="2183101"/>
            <a:chOff x="4860032" y="2209428"/>
            <a:chExt cx="1261962" cy="1366411"/>
          </a:xfrm>
        </p:grpSpPr>
        <p:sp>
          <p:nvSpPr>
            <p:cNvPr id="16" name="Tekstvak 15"/>
            <p:cNvSpPr txBox="1"/>
            <p:nvPr/>
          </p:nvSpPr>
          <p:spPr>
            <a:xfrm>
              <a:off x="5321346" y="2209428"/>
              <a:ext cx="338322" cy="635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0" dirty="0" smtClean="0"/>
                <a:t>?</a:t>
              </a:r>
              <a:endParaRPr lang="nl-NL" sz="60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7183476" y="3773492"/>
            <a:ext cx="1261962" cy="1366411"/>
            <a:chOff x="4860032" y="2209428"/>
            <a:chExt cx="1261962" cy="1366411"/>
          </a:xfrm>
        </p:grpSpPr>
        <p:sp>
          <p:nvSpPr>
            <p:cNvPr id="21" name="Tekstvak 20"/>
            <p:cNvSpPr txBox="1"/>
            <p:nvPr/>
          </p:nvSpPr>
          <p:spPr>
            <a:xfrm>
              <a:off x="5292080" y="220942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 smtClean="0"/>
                <a:t>?</a:t>
              </a:r>
              <a:endParaRPr lang="nl-NL" sz="3600" dirty="0"/>
            </a:p>
          </p:txBody>
        </p:sp>
        <p:cxnSp>
          <p:nvCxnSpPr>
            <p:cNvPr id="22" name="Rechte verbindingslijn 21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5303482" y="2898363"/>
            <a:ext cx="2892777" cy="409402"/>
            <a:chOff x="4932040" y="2416160"/>
            <a:chExt cx="2892777" cy="409402"/>
          </a:xfrm>
        </p:grpSpPr>
        <p:sp>
          <p:nvSpPr>
            <p:cNvPr id="28" name="Tekstvak 27"/>
            <p:cNvSpPr txBox="1"/>
            <p:nvPr/>
          </p:nvSpPr>
          <p:spPr>
            <a:xfrm>
              <a:off x="7172074" y="2425452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c,d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932040" y="2416160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a,b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6887658" y="4554547"/>
            <a:ext cx="1890924" cy="369332"/>
            <a:chOff x="6444208" y="4072344"/>
            <a:chExt cx="1890924" cy="369332"/>
          </a:xfrm>
        </p:grpSpPr>
        <p:sp>
          <p:nvSpPr>
            <p:cNvPr id="31" name="Tekstvak 30"/>
            <p:cNvSpPr txBox="1"/>
            <p:nvPr/>
          </p:nvSpPr>
          <p:spPr>
            <a:xfrm>
              <a:off x="6444208" y="407234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{c}</a:t>
              </a:r>
              <a:endParaRPr lang="en-GB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7884368" y="4072344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{d}</a:t>
              </a:r>
              <a:endParaRPr lang="en-GB" dirty="0"/>
            </a:p>
          </p:txBody>
        </p:sp>
      </p:grpSp>
      <p:pic>
        <p:nvPicPr>
          <p:cNvPr id="2050" name="Picture 2" descr="D:\svn\presentations\20130612 PhD club\log-split1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55" y="3194054"/>
            <a:ext cx="3778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vn\presentations\20130612 PhD club\log-split1-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0" y="3194054"/>
            <a:ext cx="4381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vn\presentations\20130612 PhD club\log-split2-do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5279355"/>
            <a:ext cx="3175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vn\presentations\20130612 PhD club\log-split2-u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38" y="5207653"/>
            <a:ext cx="3778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eemans\Desktop\Actions-view-filter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0" y="32899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al 56"/>
          <p:cNvSpPr/>
          <p:nvPr/>
        </p:nvSpPr>
        <p:spPr>
          <a:xfrm>
            <a:off x="2339752" y="2708920"/>
            <a:ext cx="2736304" cy="8390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106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5239438" y="2590335"/>
            <a:ext cx="3542773" cy="1325239"/>
            <a:chOff x="3460522" y="3790003"/>
            <a:chExt cx="5607332" cy="2097524"/>
          </a:xfrm>
        </p:grpSpPr>
        <p:cxnSp>
          <p:nvCxnSpPr>
            <p:cNvPr id="10" name="Rechte verbindingslijn met pijl 9"/>
            <p:cNvCxnSpPr>
              <a:stCxn id="45" idx="3"/>
              <a:endCxn id="50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Rechte verbindingslijn met pijl 10"/>
            <p:cNvCxnSpPr>
              <a:stCxn id="49" idx="6"/>
              <a:endCxn id="44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Rechte verbindingslijn met pijl 11"/>
            <p:cNvCxnSpPr>
              <a:stCxn id="44" idx="3"/>
              <a:endCxn id="14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Rechte verbindingslijn met pijl 12"/>
            <p:cNvCxnSpPr>
              <a:stCxn id="14" idx="6"/>
              <a:endCxn id="45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Ovaal 13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met pijl 14"/>
            <p:cNvCxnSpPr>
              <a:stCxn id="27" idx="3"/>
              <a:endCxn id="49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50" idx="6"/>
              <a:endCxn id="25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7" name="Groep 16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47" name="Gebogen verbindingslijn 46"/>
              <p:cNvCxnSpPr>
                <a:stCxn id="50" idx="4"/>
                <a:endCxn id="46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Gebogen verbindingslijn 47"/>
              <p:cNvCxnSpPr>
                <a:stCxn id="46" idx="1"/>
                <a:endCxn id="49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9" name="Ovaal 48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Ovaal 17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endCxn id="18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Rechte verbindingslijn met pijl 19"/>
            <p:cNvCxnSpPr>
              <a:stCxn id="18" idx="7"/>
              <a:endCxn id="28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Rechte verbindingslijn met pijl 20"/>
            <p:cNvCxnSpPr>
              <a:stCxn id="39" idx="3"/>
              <a:endCxn id="22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Ovaal 21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met pijl 22"/>
            <p:cNvCxnSpPr>
              <a:stCxn id="22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18" idx="5"/>
              <a:endCxn id="27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6" name="Rechte verbindingslijn met pijl 25"/>
            <p:cNvCxnSpPr>
              <a:stCxn id="25" idx="3"/>
              <a:endCxn id="22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9" name="Ovaal 28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/>
            <p:cNvCxnSpPr>
              <a:stCxn id="29" idx="6"/>
              <a:endCxn id="42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Rechte verbindingslijn met pijl 30"/>
            <p:cNvCxnSpPr>
              <a:stCxn id="28" idx="3"/>
              <a:endCxn id="29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al 31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28" idx="3"/>
              <a:endCxn id="32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2" idx="6"/>
              <a:endCxn id="43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7" name="Rechte verbindingslijn met pijl 36"/>
            <p:cNvCxnSpPr>
              <a:stCxn id="42" idx="3"/>
              <a:endCxn id="35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Rechte verbindingslijn met pijl 37"/>
            <p:cNvCxnSpPr>
              <a:stCxn id="43" idx="3"/>
              <a:endCxn id="36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0" name="Rechte verbindingslijn met pijl 39"/>
            <p:cNvCxnSpPr>
              <a:stCxn id="35" idx="6"/>
              <a:endCxn id="39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36" idx="6"/>
              <a:endCxn id="39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2" name="PIJL-RECHTS 51"/>
          <p:cNvSpPr/>
          <p:nvPr/>
        </p:nvSpPr>
        <p:spPr>
          <a:xfrm>
            <a:off x="2566148" y="2985793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ep 57"/>
          <p:cNvGrpSpPr/>
          <p:nvPr/>
        </p:nvGrpSpPr>
        <p:grpSpPr>
          <a:xfrm>
            <a:off x="1293168" y="4348122"/>
            <a:ext cx="5735944" cy="1313126"/>
            <a:chOff x="1293168" y="4348122"/>
            <a:chExt cx="5735944" cy="1313126"/>
          </a:xfrm>
        </p:grpSpPr>
        <p:cxnSp>
          <p:nvCxnSpPr>
            <p:cNvPr id="53" name="Gebogen verbindingslijn 52"/>
            <p:cNvCxnSpPr/>
            <p:nvPr/>
          </p:nvCxnSpPr>
          <p:spPr>
            <a:xfrm rot="5400000" flipH="1">
              <a:off x="4116645" y="1524645"/>
              <a:ext cx="88989" cy="5735944"/>
            </a:xfrm>
            <a:prstGeom prst="bentConnector3">
              <a:avLst>
                <a:gd name="adj1" fmla="val -1395517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3973427" y="507647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?</a:t>
              </a:r>
              <a:endParaRPr lang="en-GB" sz="3200" dirty="0"/>
            </a:p>
          </p:txBody>
        </p:sp>
      </p:grpSp>
      <p:sp>
        <p:nvSpPr>
          <p:cNvPr id="54" name="Ovaal 53"/>
          <p:cNvSpPr/>
          <p:nvPr/>
        </p:nvSpPr>
        <p:spPr>
          <a:xfrm>
            <a:off x="2339752" y="2708920"/>
            <a:ext cx="2736304" cy="839077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/>
          <p:nvPr/>
        </p:nvSpPr>
        <p:spPr>
          <a:xfrm>
            <a:off x="2339752" y="2492896"/>
            <a:ext cx="2808312" cy="2049760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3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Inductive Miner - infrequent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525159" cy="4525963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ivide activities, select operator</a:t>
            </a:r>
          </a:p>
          <a:p>
            <a:r>
              <a:rPr lang="en-GB" dirty="0" smtClean="0"/>
              <a:t>Split log</a:t>
            </a:r>
          </a:p>
          <a:p>
            <a:r>
              <a:rPr lang="en-GB" dirty="0" err="1" smtClean="0"/>
              <a:t>Recurse</a:t>
            </a:r>
            <a:r>
              <a:rPr lang="en-GB" dirty="0" smtClean="0"/>
              <a:t> until base case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pic>
        <p:nvPicPr>
          <p:cNvPr id="3080" name="Picture 8" descr="D:\svn\presentations\20130612 PhD club\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78" y="1390403"/>
            <a:ext cx="7016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5735530" y="1516642"/>
            <a:ext cx="2016224" cy="2183101"/>
            <a:chOff x="4860032" y="2209428"/>
            <a:chExt cx="1261962" cy="1366411"/>
          </a:xfrm>
        </p:grpSpPr>
        <p:sp>
          <p:nvSpPr>
            <p:cNvPr id="16" name="Tekstvak 15"/>
            <p:cNvSpPr txBox="1"/>
            <p:nvPr/>
          </p:nvSpPr>
          <p:spPr>
            <a:xfrm>
              <a:off x="5321346" y="2209428"/>
              <a:ext cx="338322" cy="635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0" dirty="0" smtClean="0"/>
                <a:t>?</a:t>
              </a:r>
              <a:endParaRPr lang="nl-NL" sz="60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7183476" y="3773492"/>
            <a:ext cx="1261962" cy="1366411"/>
            <a:chOff x="4860032" y="2209428"/>
            <a:chExt cx="1261962" cy="1366411"/>
          </a:xfrm>
        </p:grpSpPr>
        <p:sp>
          <p:nvSpPr>
            <p:cNvPr id="21" name="Tekstvak 20"/>
            <p:cNvSpPr txBox="1"/>
            <p:nvPr/>
          </p:nvSpPr>
          <p:spPr>
            <a:xfrm>
              <a:off x="5292080" y="220942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 smtClean="0"/>
                <a:t>?</a:t>
              </a:r>
              <a:endParaRPr lang="nl-NL" sz="3600" dirty="0"/>
            </a:p>
          </p:txBody>
        </p:sp>
        <p:cxnSp>
          <p:nvCxnSpPr>
            <p:cNvPr id="22" name="Rechte verbindingslijn 21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5303482" y="2898363"/>
            <a:ext cx="2892777" cy="409402"/>
            <a:chOff x="4932040" y="2416160"/>
            <a:chExt cx="2892777" cy="409402"/>
          </a:xfrm>
        </p:grpSpPr>
        <p:sp>
          <p:nvSpPr>
            <p:cNvPr id="28" name="Tekstvak 27"/>
            <p:cNvSpPr txBox="1"/>
            <p:nvPr/>
          </p:nvSpPr>
          <p:spPr>
            <a:xfrm>
              <a:off x="7172074" y="2425452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c,d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932040" y="2416160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a,b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6887658" y="4554547"/>
            <a:ext cx="1890924" cy="369332"/>
            <a:chOff x="6444208" y="4072344"/>
            <a:chExt cx="1890924" cy="369332"/>
          </a:xfrm>
        </p:grpSpPr>
        <p:sp>
          <p:nvSpPr>
            <p:cNvPr id="31" name="Tekstvak 30"/>
            <p:cNvSpPr txBox="1"/>
            <p:nvPr/>
          </p:nvSpPr>
          <p:spPr>
            <a:xfrm>
              <a:off x="6444208" y="407234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{c}</a:t>
              </a:r>
              <a:endParaRPr lang="en-GB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7884368" y="4072344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{d}</a:t>
              </a:r>
              <a:endParaRPr lang="en-GB" dirty="0"/>
            </a:p>
          </p:txBody>
        </p:sp>
      </p:grpSp>
      <p:pic>
        <p:nvPicPr>
          <p:cNvPr id="2050" name="Picture 2" descr="D:\svn\presentations\20130612 PhD club\log-split1-r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55" y="3194054"/>
            <a:ext cx="3778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vn\presentations\20130612 PhD club\log-split1-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0" y="3194054"/>
            <a:ext cx="4381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vn\presentations\20130612 PhD club\log-split2-dow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5279355"/>
            <a:ext cx="3175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vn\presentations\20130612 PhD club\log-split2-u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38" y="5207653"/>
            <a:ext cx="3778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pic>
        <p:nvPicPr>
          <p:cNvPr id="2054" name="Picture 6" descr="C:\Users\sleemans\Desktop\Actions-view-filter-icon[2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5656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6" descr="C:\Users\sleemans\Desktop\Actions-view-filter-icon[2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9712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6" descr="C:\Users\sleemans\Desktop\Actions-view-filter-icon[2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57200" cy="4572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ep 12"/>
          <p:cNvGrpSpPr/>
          <p:nvPr/>
        </p:nvGrpSpPr>
        <p:grpSpPr>
          <a:xfrm>
            <a:off x="259981" y="3990255"/>
            <a:ext cx="3531585" cy="1249040"/>
            <a:chOff x="259981" y="3759423"/>
            <a:chExt cx="3531585" cy="1249040"/>
          </a:xfrm>
        </p:grpSpPr>
        <p:grpSp>
          <p:nvGrpSpPr>
            <p:cNvPr id="11" name="Groep 10"/>
            <p:cNvGrpSpPr/>
            <p:nvPr/>
          </p:nvGrpSpPr>
          <p:grpSpPr>
            <a:xfrm>
              <a:off x="259981" y="3789263"/>
              <a:ext cx="3440168" cy="1219200"/>
              <a:chOff x="428520" y="3678836"/>
              <a:chExt cx="3440168" cy="1219200"/>
            </a:xfrm>
          </p:grpSpPr>
          <p:pic>
            <p:nvPicPr>
              <p:cNvPr id="6" name="Picture 2" descr="C:\Users\sleemans\Desktop\Actions-view-filter-icon[2]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4288436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C:\Users\sleemans\Desktop\Actions-view-filter-icon[2]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4440836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" name="Picture 3" descr="C:\Users\sleemans\Desktop\Actions-view-filter-icon[1]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20" y="3678836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sleemans\Desktop\Actions-view-filter-icon[1]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2187" y="3983636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sleemans\Desktop\Actions-view-filter-icon[1]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4593236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kstvak 11"/>
            <p:cNvSpPr txBox="1"/>
            <p:nvPr/>
          </p:nvSpPr>
          <p:spPr>
            <a:xfrm>
              <a:off x="2360597" y="3759423"/>
              <a:ext cx="1430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Threshold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1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Divide activities, select operator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Filter infrequent edges</a:t>
            </a:r>
          </a:p>
          <a:p>
            <a:pPr marL="457200" lvl="1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b,c</a:t>
            </a:r>
            <a:r>
              <a:rPr lang="en-GB" dirty="0" smtClean="0"/>
              <a:t>) 100</a:t>
            </a:r>
          </a:p>
          <a:p>
            <a:pPr marL="457200" lvl="1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b,d</a:t>
            </a:r>
            <a:r>
              <a:rPr lang="en-GB" dirty="0" smtClean="0"/>
              <a:t>) 100</a:t>
            </a:r>
          </a:p>
          <a:p>
            <a:pPr marL="457200" lvl="1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b,e</a:t>
            </a:r>
            <a:r>
              <a:rPr lang="en-GB" dirty="0" smtClean="0"/>
              <a:t>) 100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b,a</a:t>
            </a:r>
            <a:r>
              <a:rPr lang="en-GB" dirty="0" smtClean="0">
                <a:solidFill>
                  <a:srgbClr val="FF0000"/>
                </a:solidFill>
              </a:rPr>
              <a:t>)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2" descr="C:\Users\sleemans\Desktop\Actions-view-filter-icon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5486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5868142" y="3717032"/>
            <a:ext cx="30649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529908" y="3717032"/>
            <a:ext cx="28245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886604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7524326" y="5291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</a:t>
            </a:r>
            <a:endParaRPr lang="nl-NL" dirty="0"/>
          </a:p>
        </p:txBody>
      </p:sp>
      <p:cxnSp>
        <p:nvCxnSpPr>
          <p:cNvPr id="17" name="Rechte verbindingslijn met pijl 16"/>
          <p:cNvCxnSpPr>
            <a:stCxn id="15" idx="3"/>
            <a:endCxn id="16" idx="1"/>
          </p:cNvCxnSpPr>
          <p:nvPr/>
        </p:nvCxnSpPr>
        <p:spPr>
          <a:xfrm flipV="1">
            <a:off x="6174636" y="5476582"/>
            <a:ext cx="1349690" cy="929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148062" y="2348880"/>
            <a:ext cx="288032" cy="36933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endParaRPr lang="nl-NL" dirty="0"/>
          </a:p>
        </p:txBody>
      </p:sp>
      <p:cxnSp>
        <p:nvCxnSpPr>
          <p:cNvPr id="19" name="Gebogen verbindingslijn 18"/>
          <p:cNvCxnSpPr>
            <a:stCxn id="18" idx="2"/>
            <a:endCxn id="15" idx="1"/>
          </p:cNvCxnSpPr>
          <p:nvPr/>
        </p:nvCxnSpPr>
        <p:spPr>
          <a:xfrm rot="16200000" flipH="1">
            <a:off x="4205510" y="3804780"/>
            <a:ext cx="2767662" cy="594526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13" idx="2"/>
            <a:endCxn id="15" idx="0"/>
          </p:cNvCxnSpPr>
          <p:nvPr/>
        </p:nvCxnSpPr>
        <p:spPr>
          <a:xfrm>
            <a:off x="6021389" y="4086364"/>
            <a:ext cx="9231" cy="1214844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>
            <a:stCxn id="13" idx="3"/>
            <a:endCxn id="14" idx="1"/>
          </p:cNvCxnSpPr>
          <p:nvPr/>
        </p:nvCxnSpPr>
        <p:spPr>
          <a:xfrm>
            <a:off x="6174636" y="3901698"/>
            <a:ext cx="135527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14" idx="2"/>
            <a:endCxn id="16" idx="0"/>
          </p:cNvCxnSpPr>
          <p:nvPr/>
        </p:nvCxnSpPr>
        <p:spPr>
          <a:xfrm>
            <a:off x="7671133" y="4086364"/>
            <a:ext cx="3234" cy="120555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6228182" y="4077072"/>
            <a:ext cx="1296144" cy="1214844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 flipV="1">
            <a:off x="6174636" y="4086364"/>
            <a:ext cx="1349690" cy="1214844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 flipV="1">
            <a:off x="5417631" y="2749570"/>
            <a:ext cx="450511" cy="103947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5508102" y="2636912"/>
            <a:ext cx="2021806" cy="112077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endCxn id="16" idx="3"/>
          </p:cNvCxnSpPr>
          <p:nvPr/>
        </p:nvCxnSpPr>
        <p:spPr>
          <a:xfrm rot="16200000" flipH="1">
            <a:off x="5194737" y="2846911"/>
            <a:ext cx="2943036" cy="2316306"/>
          </a:xfrm>
          <a:prstGeom prst="bentConnector4">
            <a:avLst>
              <a:gd name="adj1" fmla="val 42"/>
              <a:gd name="adj2" fmla="val 109869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>
            <a:off x="4427982" y="2636912"/>
            <a:ext cx="4464498" cy="12647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 flipV="1">
            <a:off x="5508103" y="2718212"/>
            <a:ext cx="409192" cy="926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kstvak 49"/>
          <p:cNvSpPr txBox="1"/>
          <p:nvPr/>
        </p:nvSpPr>
        <p:spPr>
          <a:xfrm>
            <a:off x="5710474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788024" y="2852936"/>
            <a:ext cx="3809595" cy="2952328"/>
            <a:chOff x="4788024" y="2852936"/>
            <a:chExt cx="3809595" cy="2952328"/>
          </a:xfrm>
        </p:grpSpPr>
        <p:grpSp>
          <p:nvGrpSpPr>
            <p:cNvPr id="39" name="Groep 38"/>
            <p:cNvGrpSpPr/>
            <p:nvPr/>
          </p:nvGrpSpPr>
          <p:grpSpPr>
            <a:xfrm>
              <a:off x="4788024" y="2852936"/>
              <a:ext cx="2952328" cy="2215480"/>
              <a:chOff x="1547666" y="2852936"/>
              <a:chExt cx="2952328" cy="2215480"/>
            </a:xfrm>
          </p:grpSpPr>
          <p:sp>
            <p:nvSpPr>
              <p:cNvPr id="40" name="Tekstvak 39"/>
              <p:cNvSpPr txBox="1"/>
              <p:nvPr/>
            </p:nvSpPr>
            <p:spPr>
              <a:xfrm>
                <a:off x="3329049" y="3596851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3131840" y="2852936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2843810" y="4699084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2843810" y="4329752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2308086" y="4504474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3964270" y="449982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>
                <a:off x="1547666" y="382039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100</a:t>
                </a:r>
                <a:endParaRPr lang="en-GB" dirty="0"/>
              </a:p>
            </p:txBody>
          </p:sp>
        </p:grpSp>
        <p:sp>
          <p:nvSpPr>
            <p:cNvPr id="51" name="Tekstvak 50"/>
            <p:cNvSpPr txBox="1"/>
            <p:nvPr/>
          </p:nvSpPr>
          <p:spPr>
            <a:xfrm>
              <a:off x="5220072" y="323202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</a:t>
              </a:r>
              <a:endParaRPr lang="en-GB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8061895" y="376557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</a:t>
              </a:r>
              <a:endParaRPr lang="en-GB" dirty="0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6628564" y="54359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5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ep 128"/>
          <p:cNvGrpSpPr/>
          <p:nvPr/>
        </p:nvGrpSpPr>
        <p:grpSpPr>
          <a:xfrm>
            <a:off x="5063957" y="2855362"/>
            <a:ext cx="3301181" cy="2952328"/>
            <a:chOff x="1822042" y="2852936"/>
            <a:chExt cx="3301181" cy="2952328"/>
          </a:xfrm>
        </p:grpSpPr>
        <p:sp>
          <p:nvSpPr>
            <p:cNvPr id="130" name="Tekstvak 129"/>
            <p:cNvSpPr txBox="1"/>
            <p:nvPr/>
          </p:nvSpPr>
          <p:spPr>
            <a:xfrm>
              <a:off x="3425896" y="35968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31" name="Tekstvak 130"/>
            <p:cNvSpPr txBox="1"/>
            <p:nvPr/>
          </p:nvSpPr>
          <p:spPr>
            <a:xfrm>
              <a:off x="3131840" y="28529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132" name="Tekstvak 131"/>
            <p:cNvSpPr txBox="1"/>
            <p:nvPr/>
          </p:nvSpPr>
          <p:spPr>
            <a:xfrm>
              <a:off x="4821537" y="37655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133" name="Tekstvak 132"/>
            <p:cNvSpPr txBox="1"/>
            <p:nvPr/>
          </p:nvSpPr>
          <p:spPr>
            <a:xfrm>
              <a:off x="2123728" y="3068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34" name="Tekstvak 133"/>
            <p:cNvSpPr txBox="1"/>
            <p:nvPr/>
          </p:nvSpPr>
          <p:spPr>
            <a:xfrm>
              <a:off x="3059832" y="4699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35" name="Tekstvak 134"/>
            <p:cNvSpPr txBox="1"/>
            <p:nvPr/>
          </p:nvSpPr>
          <p:spPr>
            <a:xfrm>
              <a:off x="3059832" y="4329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36" name="Tekstvak 135"/>
            <p:cNvSpPr txBox="1"/>
            <p:nvPr/>
          </p:nvSpPr>
          <p:spPr>
            <a:xfrm>
              <a:off x="2526094" y="4504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37" name="Tekstvak 136"/>
            <p:cNvSpPr txBox="1"/>
            <p:nvPr/>
          </p:nvSpPr>
          <p:spPr>
            <a:xfrm>
              <a:off x="4417425" y="44998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38" name="Tekstvak 137"/>
            <p:cNvSpPr txBox="1"/>
            <p:nvPr/>
          </p:nvSpPr>
          <p:spPr>
            <a:xfrm>
              <a:off x="3485053" y="54359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39" name="Tekstvak 138"/>
            <p:cNvSpPr txBox="1"/>
            <p:nvPr/>
          </p:nvSpPr>
          <p:spPr>
            <a:xfrm>
              <a:off x="1822042" y="38203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Divide activities, select operator</a:t>
            </a:r>
            <a:endParaRPr lang="en-GB" dirty="0"/>
          </a:p>
        </p:txBody>
      </p:sp>
      <p:sp>
        <p:nvSpPr>
          <p:cNvPr id="101" name="Tijdelijke aanduiding voor inhoud 10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Weaker log</a:t>
            </a:r>
          </a:p>
          <a:p>
            <a:r>
              <a:rPr lang="en-GB" dirty="0" smtClean="0"/>
              <a:t>Use </a:t>
            </a:r>
            <a:r>
              <a:rPr lang="en-GB" dirty="0" smtClean="0"/>
              <a:t>eventually-follows </a:t>
            </a:r>
            <a:r>
              <a:rPr lang="en-GB" dirty="0" smtClean="0"/>
              <a:t>relation instead</a:t>
            </a:r>
            <a:endParaRPr lang="en-GB" dirty="0" smtClean="0"/>
          </a:p>
          <a:p>
            <a:r>
              <a:rPr lang="en-GB" dirty="0" smtClean="0"/>
              <a:t>Amplifies “correct” edges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Sander Leemans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14</a:t>
            </a:fld>
            <a:endParaRPr lang="en-GB"/>
          </a:p>
        </p:txBody>
      </p:sp>
      <p:pic>
        <p:nvPicPr>
          <p:cNvPr id="3074" name="Picture 2" descr="C:\Users\sleemans\Desktop\Actions-view-filter-icon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5486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ep 88"/>
          <p:cNvGrpSpPr/>
          <p:nvPr/>
        </p:nvGrpSpPr>
        <p:grpSpPr>
          <a:xfrm>
            <a:off x="5148062" y="2348880"/>
            <a:ext cx="2676346" cy="3321660"/>
            <a:chOff x="1907704" y="2348880"/>
            <a:chExt cx="2676346" cy="3321660"/>
          </a:xfrm>
        </p:grpSpPr>
        <p:sp>
          <p:nvSpPr>
            <p:cNvPr id="28" name="Tekstvak 27"/>
            <p:cNvSpPr txBox="1"/>
            <p:nvPr/>
          </p:nvSpPr>
          <p:spPr>
            <a:xfrm>
              <a:off x="2627784" y="3717032"/>
              <a:ext cx="30649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289550" y="3717032"/>
              <a:ext cx="282450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dirty="0" smtClean="0"/>
                <a:t>c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646246" y="53012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283968" y="52919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</a:t>
              </a:r>
              <a:endParaRPr lang="nl-NL" dirty="0"/>
            </a:p>
          </p:txBody>
        </p:sp>
        <p:cxnSp>
          <p:nvCxnSpPr>
            <p:cNvPr id="21" name="Rechte verbindingslijn met pijl 20"/>
            <p:cNvCxnSpPr>
              <a:stCxn id="17" idx="3"/>
              <a:endCxn id="18" idx="1"/>
            </p:cNvCxnSpPr>
            <p:nvPr/>
          </p:nvCxnSpPr>
          <p:spPr>
            <a:xfrm flipV="1">
              <a:off x="2934278" y="5476582"/>
              <a:ext cx="1349690" cy="929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1907704" y="2348880"/>
              <a:ext cx="288032" cy="369332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</a:t>
              </a:r>
              <a:endParaRPr lang="nl-NL" dirty="0"/>
            </a:p>
          </p:txBody>
        </p:sp>
        <p:cxnSp>
          <p:nvCxnSpPr>
            <p:cNvPr id="3079" name="Gebogen verbindingslijn 3078"/>
            <p:cNvCxnSpPr>
              <a:stCxn id="16" idx="2"/>
              <a:endCxn id="17" idx="1"/>
            </p:cNvCxnSpPr>
            <p:nvPr/>
          </p:nvCxnSpPr>
          <p:spPr>
            <a:xfrm rot="16200000" flipH="1">
              <a:off x="965152" y="3804780"/>
              <a:ext cx="2767662" cy="594526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/>
            <p:cNvCxnSpPr>
              <a:stCxn id="28" idx="2"/>
              <a:endCxn id="17" idx="0"/>
            </p:cNvCxnSpPr>
            <p:nvPr/>
          </p:nvCxnSpPr>
          <p:spPr>
            <a:xfrm>
              <a:off x="2781031" y="4086364"/>
              <a:ext cx="9231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Rechte verbindingslijn met pijl 69"/>
            <p:cNvCxnSpPr>
              <a:stCxn id="28" idx="3"/>
              <a:endCxn id="25" idx="1"/>
            </p:cNvCxnSpPr>
            <p:nvPr/>
          </p:nvCxnSpPr>
          <p:spPr>
            <a:xfrm>
              <a:off x="2934278" y="3901698"/>
              <a:ext cx="1355272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Rechte verbindingslijn met pijl 72"/>
            <p:cNvCxnSpPr>
              <a:stCxn id="25" idx="2"/>
              <a:endCxn id="18" idx="0"/>
            </p:cNvCxnSpPr>
            <p:nvPr/>
          </p:nvCxnSpPr>
          <p:spPr>
            <a:xfrm>
              <a:off x="4430775" y="4086364"/>
              <a:ext cx="3234" cy="120555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Rechte verbindingslijn met pijl 75"/>
            <p:cNvCxnSpPr/>
            <p:nvPr/>
          </p:nvCxnSpPr>
          <p:spPr>
            <a:xfrm flipH="1">
              <a:off x="2987824" y="4077072"/>
              <a:ext cx="1296144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echte verbindingslijn met pijl 85"/>
            <p:cNvCxnSpPr/>
            <p:nvPr/>
          </p:nvCxnSpPr>
          <p:spPr>
            <a:xfrm flipH="1" flipV="1">
              <a:off x="2934278" y="4086364"/>
              <a:ext cx="1349690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Rechte verbindingslijn met pijl 91"/>
            <p:cNvCxnSpPr/>
            <p:nvPr/>
          </p:nvCxnSpPr>
          <p:spPr>
            <a:xfrm flipH="1" flipV="1">
              <a:off x="2177273" y="2749570"/>
              <a:ext cx="450511" cy="1039470"/>
            </a:xfrm>
            <a:prstGeom prst="straightConnector1">
              <a:avLst/>
            </a:prstGeom>
            <a:ln>
              <a:headEnd type="arrow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94"/>
            <p:cNvCxnSpPr/>
            <p:nvPr/>
          </p:nvCxnSpPr>
          <p:spPr>
            <a:xfrm flipH="1" flipV="1">
              <a:off x="2267744" y="2636912"/>
              <a:ext cx="2021806" cy="1120770"/>
            </a:xfrm>
            <a:prstGeom prst="straightConnector1">
              <a:avLst/>
            </a:prstGeom>
            <a:ln>
              <a:headEnd type="arrow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Gebogen verbindingslijn 97"/>
            <p:cNvCxnSpPr>
              <a:endCxn id="18" idx="3"/>
            </p:cNvCxnSpPr>
            <p:nvPr/>
          </p:nvCxnSpPr>
          <p:spPr>
            <a:xfrm rot="16200000" flipH="1">
              <a:off x="1954379" y="2846911"/>
              <a:ext cx="2943036" cy="2316306"/>
            </a:xfrm>
            <a:prstGeom prst="bentConnector4">
              <a:avLst>
                <a:gd name="adj1" fmla="val 42"/>
                <a:gd name="adj2" fmla="val 109869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ep 89"/>
          <p:cNvGrpSpPr/>
          <p:nvPr/>
        </p:nvGrpSpPr>
        <p:grpSpPr>
          <a:xfrm>
            <a:off x="5062400" y="2852936"/>
            <a:ext cx="3301181" cy="2952328"/>
            <a:chOff x="1822042" y="2852936"/>
            <a:chExt cx="3301181" cy="2952328"/>
          </a:xfrm>
        </p:grpSpPr>
        <p:sp>
          <p:nvSpPr>
            <p:cNvPr id="3083" name="Tekstvak 3082"/>
            <p:cNvSpPr txBox="1"/>
            <p:nvPr/>
          </p:nvSpPr>
          <p:spPr>
            <a:xfrm>
              <a:off x="3425896" y="35968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3131840" y="28529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4821537" y="37655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  <a:endParaRPr lang="en-GB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2123728" y="3068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3059832" y="4699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3059832" y="4329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526094" y="4504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03" name="Tekstvak 102"/>
            <p:cNvSpPr txBox="1"/>
            <p:nvPr/>
          </p:nvSpPr>
          <p:spPr>
            <a:xfrm>
              <a:off x="4417425" y="44998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04" name="Tekstvak 103"/>
            <p:cNvSpPr txBox="1"/>
            <p:nvPr/>
          </p:nvSpPr>
          <p:spPr>
            <a:xfrm>
              <a:off x="3485053" y="54359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05" name="Tekstvak 104"/>
            <p:cNvSpPr txBox="1"/>
            <p:nvPr/>
          </p:nvSpPr>
          <p:spPr>
            <a:xfrm>
              <a:off x="1822042" y="38203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</p:grpSp>
      <p:cxnSp>
        <p:nvCxnSpPr>
          <p:cNvPr id="107" name="Rechte verbindingslijn met pijl 106"/>
          <p:cNvCxnSpPr/>
          <p:nvPr/>
        </p:nvCxnSpPr>
        <p:spPr>
          <a:xfrm flipH="1" flipV="1">
            <a:off x="5508103" y="2718212"/>
            <a:ext cx="409192" cy="926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8" name="Tekstvak 107"/>
          <p:cNvSpPr txBox="1"/>
          <p:nvPr/>
        </p:nvSpPr>
        <p:spPr>
          <a:xfrm>
            <a:off x="5711409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4" name="Rechte verbindingslijn 113"/>
          <p:cNvCxnSpPr/>
          <p:nvPr/>
        </p:nvCxnSpPr>
        <p:spPr>
          <a:xfrm flipH="1">
            <a:off x="4427982" y="2636912"/>
            <a:ext cx="4464498" cy="12647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bogen verbindingslijn 10"/>
          <p:cNvCxnSpPr>
            <a:stCxn id="51" idx="2"/>
            <a:endCxn id="53" idx="2"/>
          </p:cNvCxnSpPr>
          <p:nvPr/>
        </p:nvCxnSpPr>
        <p:spPr>
          <a:xfrm rot="16200000" flipH="1">
            <a:off x="1401552" y="4257092"/>
            <a:ext cx="12700" cy="1368152"/>
          </a:xfrm>
          <a:prstGeom prst="bentConnector3">
            <a:avLst>
              <a:gd name="adj1" fmla="val 180000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ep 26"/>
          <p:cNvGrpSpPr/>
          <p:nvPr/>
        </p:nvGrpSpPr>
        <p:grpSpPr>
          <a:xfrm>
            <a:off x="573460" y="4571836"/>
            <a:ext cx="1656184" cy="369332"/>
            <a:chOff x="1043608" y="4571836"/>
            <a:chExt cx="1656184" cy="369332"/>
          </a:xfrm>
        </p:grpSpPr>
        <p:sp>
          <p:nvSpPr>
            <p:cNvPr id="51" name="Tekstvak 50"/>
            <p:cNvSpPr txBox="1"/>
            <p:nvPr/>
          </p:nvSpPr>
          <p:spPr>
            <a:xfrm>
              <a:off x="1043608" y="4571836"/>
              <a:ext cx="288032" cy="369332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</a:t>
              </a:r>
              <a:endParaRPr lang="nl-NL" dirty="0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1763688" y="4571836"/>
              <a:ext cx="288032" cy="369332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411760" y="4571836"/>
              <a:ext cx="288032" cy="369332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nl-NL" dirty="0"/>
                <a:t>c</a:t>
              </a:r>
            </a:p>
          </p:txBody>
        </p:sp>
        <p:cxnSp>
          <p:nvCxnSpPr>
            <p:cNvPr id="7" name="Rechte verbindingslijn met pijl 6"/>
            <p:cNvCxnSpPr>
              <a:stCxn id="51" idx="3"/>
              <a:endCxn id="52" idx="1"/>
            </p:cNvCxnSpPr>
            <p:nvPr/>
          </p:nvCxnSpPr>
          <p:spPr>
            <a:xfrm>
              <a:off x="1331640" y="4756502"/>
              <a:ext cx="43204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/>
            <p:cNvCxnSpPr>
              <a:stCxn id="52" idx="3"/>
              <a:endCxn id="53" idx="1"/>
            </p:cNvCxnSpPr>
            <p:nvPr/>
          </p:nvCxnSpPr>
          <p:spPr>
            <a:xfrm>
              <a:off x="2051720" y="4756502"/>
              <a:ext cx="36004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kstvak 25"/>
          <p:cNvSpPr txBox="1"/>
          <p:nvPr/>
        </p:nvSpPr>
        <p:spPr>
          <a:xfrm>
            <a:off x="828308" y="407707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&lt;a, b, c&gt;</a:t>
            </a:r>
            <a:endParaRPr lang="en-GB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598824" y="2046327"/>
            <a:ext cx="15969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2800" dirty="0"/>
              <a:t>(</a:t>
            </a:r>
            <a:r>
              <a:rPr lang="en-GB" sz="2800" dirty="0" err="1"/>
              <a:t>b,c</a:t>
            </a:r>
            <a:r>
              <a:rPr lang="en-GB" sz="2800" dirty="0"/>
              <a:t>) 1</a:t>
            </a:r>
          </a:p>
          <a:p>
            <a:pPr lvl="1"/>
            <a:r>
              <a:rPr lang="en-GB" sz="2800" dirty="0"/>
              <a:t>(</a:t>
            </a:r>
            <a:r>
              <a:rPr lang="en-GB" sz="2800" dirty="0" err="1"/>
              <a:t>b,d</a:t>
            </a:r>
            <a:r>
              <a:rPr lang="en-GB" sz="2800" dirty="0"/>
              <a:t>) 1</a:t>
            </a:r>
          </a:p>
          <a:p>
            <a:pPr lvl="1"/>
            <a:r>
              <a:rPr lang="en-GB" sz="2800" dirty="0"/>
              <a:t>(</a:t>
            </a:r>
            <a:r>
              <a:rPr lang="en-GB" sz="2800" dirty="0" err="1"/>
              <a:t>b,e</a:t>
            </a:r>
            <a:r>
              <a:rPr lang="en-GB" sz="2800" dirty="0"/>
              <a:t>) 1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(</a:t>
            </a:r>
            <a:r>
              <a:rPr lang="en-GB" sz="2800" dirty="0" err="1">
                <a:solidFill>
                  <a:srgbClr val="FF0000"/>
                </a:solidFill>
              </a:rPr>
              <a:t>b,a</a:t>
            </a:r>
            <a:r>
              <a:rPr lang="en-GB" sz="2800" dirty="0">
                <a:solidFill>
                  <a:srgbClr val="FF0000"/>
                </a:solidFill>
              </a:rPr>
              <a:t>) 1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97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uiExpand="1" build="p"/>
      <p:bldP spid="108" grpId="0"/>
      <p:bldP spid="108" grpId="1"/>
      <p:bldP spid="26" grpId="0"/>
      <p:bldP spid="26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Split log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2" descr="C:\Users\sleemans\Desktop\Actions-view-filter-icon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5343641" y="1340768"/>
            <a:ext cx="2251219" cy="1000125"/>
            <a:chOff x="5343641" y="1340768"/>
            <a:chExt cx="2251219" cy="1000125"/>
          </a:xfrm>
        </p:grpSpPr>
        <p:pic>
          <p:nvPicPr>
            <p:cNvPr id="8" name="Picture 2" descr="G:\presentations\PhD club - AIS meeting\processTree-seq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340768"/>
              <a:ext cx="1846262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/>
            <p:cNvSpPr txBox="1"/>
            <p:nvPr/>
          </p:nvSpPr>
          <p:spPr>
            <a:xfrm>
              <a:off x="5343641" y="1671191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{a}</a:t>
              </a:r>
              <a:endParaRPr lang="en-GB" sz="24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7055930" y="1700808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{</a:t>
              </a:r>
              <a:r>
                <a:rPr lang="en-GB" sz="2400" dirty="0"/>
                <a:t>b</a:t>
              </a:r>
              <a:r>
                <a:rPr lang="en-GB" sz="2400" dirty="0" smtClean="0"/>
                <a:t>}</a:t>
              </a:r>
              <a:endParaRPr lang="en-GB" sz="2400" dirty="0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195736" y="242809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a,a,a,b,b,b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2195736" y="3687415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a,a,b,b,a,b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4932040" y="3975447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a,a,a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sp>
        <p:nvSpPr>
          <p:cNvPr id="14" name="Tekstvak 13"/>
          <p:cNvSpPr txBox="1"/>
          <p:nvPr/>
        </p:nvSpPr>
        <p:spPr>
          <a:xfrm>
            <a:off x="7291268" y="3975447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&lt;b&gt;</a:t>
            </a:r>
            <a:endParaRPr lang="en-GB" sz="2400" dirty="0"/>
          </a:p>
        </p:txBody>
      </p:sp>
      <p:sp>
        <p:nvSpPr>
          <p:cNvPr id="15" name="Tekstvak 14"/>
          <p:cNvSpPr txBox="1"/>
          <p:nvPr/>
        </p:nvSpPr>
        <p:spPr>
          <a:xfrm>
            <a:off x="4932040" y="342900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7302030" y="342900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b,b,b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516594" y="3831431"/>
            <a:ext cx="7275" cy="4616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843808" y="3573016"/>
            <a:ext cx="7275" cy="46166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4932040" y="242088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a,a,a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7302030" y="2420888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b,b,b</a:t>
            </a:r>
            <a:r>
              <a:rPr lang="en-GB" sz="2400" dirty="0" smtClean="0"/>
              <a:t>&gt;</a:t>
            </a:r>
            <a:endParaRPr lang="en-GB" sz="2400" dirty="0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3052557" y="2463279"/>
            <a:ext cx="7275" cy="46166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4001038" y="3681028"/>
            <a:ext cx="7225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4001038" y="4190246"/>
            <a:ext cx="7225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al 23"/>
          <p:cNvSpPr/>
          <p:nvPr/>
        </p:nvSpPr>
        <p:spPr>
          <a:xfrm>
            <a:off x="3347864" y="3645024"/>
            <a:ext cx="151962" cy="13762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ep 27"/>
          <p:cNvGrpSpPr/>
          <p:nvPr/>
        </p:nvGrpSpPr>
        <p:grpSpPr>
          <a:xfrm>
            <a:off x="2907870" y="4083459"/>
            <a:ext cx="375932" cy="137629"/>
            <a:chOff x="2907870" y="4083459"/>
            <a:chExt cx="375932" cy="137629"/>
          </a:xfrm>
        </p:grpSpPr>
        <p:sp>
          <p:nvSpPr>
            <p:cNvPr id="26" name="Ovaal 25"/>
            <p:cNvSpPr/>
            <p:nvPr/>
          </p:nvSpPr>
          <p:spPr>
            <a:xfrm>
              <a:off x="3131840" y="4083459"/>
              <a:ext cx="151962" cy="1376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al 26"/>
            <p:cNvSpPr/>
            <p:nvPr/>
          </p:nvSpPr>
          <p:spPr>
            <a:xfrm>
              <a:off x="2907870" y="4083459"/>
              <a:ext cx="151962" cy="1376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35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eemans\Desktop\Actions-view-filter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0" y="32899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106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5239438" y="2590335"/>
            <a:ext cx="3542773" cy="1325239"/>
            <a:chOff x="3460522" y="3790003"/>
            <a:chExt cx="5607332" cy="2097524"/>
          </a:xfrm>
        </p:grpSpPr>
        <p:cxnSp>
          <p:nvCxnSpPr>
            <p:cNvPr id="10" name="Rechte verbindingslijn met pijl 9"/>
            <p:cNvCxnSpPr>
              <a:stCxn id="45" idx="3"/>
              <a:endCxn id="50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Rechte verbindingslijn met pijl 10"/>
            <p:cNvCxnSpPr>
              <a:stCxn id="49" idx="6"/>
              <a:endCxn id="44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Rechte verbindingslijn met pijl 11"/>
            <p:cNvCxnSpPr>
              <a:stCxn id="44" idx="3"/>
              <a:endCxn id="14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Rechte verbindingslijn met pijl 12"/>
            <p:cNvCxnSpPr>
              <a:stCxn id="14" idx="6"/>
              <a:endCxn id="45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Ovaal 13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met pijl 14"/>
            <p:cNvCxnSpPr>
              <a:stCxn id="27" idx="3"/>
              <a:endCxn id="49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50" idx="6"/>
              <a:endCxn id="25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7" name="Groep 16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47" name="Gebogen verbindingslijn 46"/>
              <p:cNvCxnSpPr>
                <a:stCxn id="50" idx="4"/>
                <a:endCxn id="46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Gebogen verbindingslijn 47"/>
              <p:cNvCxnSpPr>
                <a:stCxn id="46" idx="1"/>
                <a:endCxn id="49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9" name="Ovaal 48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Ovaal 17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endCxn id="18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Rechte verbindingslijn met pijl 19"/>
            <p:cNvCxnSpPr>
              <a:stCxn id="18" idx="7"/>
              <a:endCxn id="28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Rechte verbindingslijn met pijl 20"/>
            <p:cNvCxnSpPr>
              <a:stCxn id="39" idx="3"/>
              <a:endCxn id="22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Ovaal 21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met pijl 22"/>
            <p:cNvCxnSpPr>
              <a:stCxn id="22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18" idx="5"/>
              <a:endCxn id="27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6" name="Rechte verbindingslijn met pijl 25"/>
            <p:cNvCxnSpPr>
              <a:stCxn id="25" idx="3"/>
              <a:endCxn id="22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9" name="Ovaal 28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/>
            <p:cNvCxnSpPr>
              <a:stCxn id="29" idx="6"/>
              <a:endCxn id="42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Rechte verbindingslijn met pijl 30"/>
            <p:cNvCxnSpPr>
              <a:stCxn id="28" idx="3"/>
              <a:endCxn id="29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al 31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28" idx="3"/>
              <a:endCxn id="32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2" idx="6"/>
              <a:endCxn id="43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7" name="Rechte verbindingslijn met pijl 36"/>
            <p:cNvCxnSpPr>
              <a:stCxn id="42" idx="3"/>
              <a:endCxn id="35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Rechte verbindingslijn met pijl 37"/>
            <p:cNvCxnSpPr>
              <a:stCxn id="43" idx="3"/>
              <a:endCxn id="36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0" name="Rechte verbindingslijn met pijl 39"/>
            <p:cNvCxnSpPr>
              <a:stCxn id="35" idx="6"/>
              <a:endCxn id="39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36" idx="6"/>
              <a:endCxn id="39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2" name="PIJL-RECHTS 51"/>
          <p:cNvSpPr/>
          <p:nvPr/>
        </p:nvSpPr>
        <p:spPr>
          <a:xfrm>
            <a:off x="2566148" y="2985793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ep 57"/>
          <p:cNvGrpSpPr/>
          <p:nvPr/>
        </p:nvGrpSpPr>
        <p:grpSpPr>
          <a:xfrm>
            <a:off x="1293168" y="4348122"/>
            <a:ext cx="5735944" cy="1313126"/>
            <a:chOff x="1293168" y="4348122"/>
            <a:chExt cx="5735944" cy="1313126"/>
          </a:xfrm>
        </p:grpSpPr>
        <p:cxnSp>
          <p:nvCxnSpPr>
            <p:cNvPr id="53" name="Gebogen verbindingslijn 52"/>
            <p:cNvCxnSpPr/>
            <p:nvPr/>
          </p:nvCxnSpPr>
          <p:spPr>
            <a:xfrm rot="5400000" flipH="1">
              <a:off x="4116645" y="1524645"/>
              <a:ext cx="88989" cy="5735944"/>
            </a:xfrm>
            <a:prstGeom prst="bentConnector3">
              <a:avLst>
                <a:gd name="adj1" fmla="val -1395517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3973427" y="507647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?</a:t>
              </a:r>
              <a:endParaRPr lang="en-GB" sz="3200" dirty="0"/>
            </a:p>
          </p:txBody>
        </p:sp>
      </p:grpSp>
      <p:sp>
        <p:nvSpPr>
          <p:cNvPr id="56" name="Ovaal 55"/>
          <p:cNvSpPr/>
          <p:nvPr/>
        </p:nvSpPr>
        <p:spPr>
          <a:xfrm>
            <a:off x="2339752" y="2492896"/>
            <a:ext cx="2808312" cy="2049760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Ovaal 58"/>
          <p:cNvSpPr/>
          <p:nvPr/>
        </p:nvSpPr>
        <p:spPr>
          <a:xfrm>
            <a:off x="323528" y="3933056"/>
            <a:ext cx="7518496" cy="2241018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0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12 logs, 5 miners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Discover (&lt; 2 hours)</a:t>
            </a:r>
          </a:p>
          <a:p>
            <a:r>
              <a:rPr lang="en-GB" dirty="0" smtClean="0"/>
              <a:t>(Convert to Petri net)</a:t>
            </a:r>
          </a:p>
          <a:p>
            <a:r>
              <a:rPr lang="en-GB" dirty="0" smtClean="0"/>
              <a:t>Measure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Inductive Miner</a:t>
            </a:r>
          </a:p>
          <a:p>
            <a:r>
              <a:rPr lang="en-GB" dirty="0" smtClean="0"/>
              <a:t>Inductive Miner - infrequent</a:t>
            </a:r>
          </a:p>
          <a:p>
            <a:r>
              <a:rPr lang="en-GB" dirty="0" smtClean="0"/>
              <a:t>Heuristics Miner</a:t>
            </a:r>
          </a:p>
          <a:p>
            <a:r>
              <a:rPr lang="en-GB" dirty="0" smtClean="0"/>
              <a:t>Integer Linear Programming Miner</a:t>
            </a:r>
          </a:p>
          <a:p>
            <a:r>
              <a:rPr lang="en-GB" dirty="0" smtClean="0"/>
              <a:t>Evolutionary Tree Miner</a:t>
            </a:r>
          </a:p>
          <a:p>
            <a:r>
              <a:rPr lang="en-GB" dirty="0" smtClean="0"/>
              <a:t>(Flower model)</a:t>
            </a:r>
          </a:p>
          <a:p>
            <a:r>
              <a:rPr lang="en-GB" dirty="0" smtClean="0"/>
              <a:t>(Trace model)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732062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4"/>
          <p:cNvSpPr/>
          <p:nvPr/>
        </p:nvSpPr>
        <p:spPr>
          <a:xfrm>
            <a:off x="3707904" y="1149127"/>
            <a:ext cx="93610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/>
          <p:cNvSpPr/>
          <p:nvPr/>
        </p:nvSpPr>
        <p:spPr>
          <a:xfrm>
            <a:off x="6156176" y="2204864"/>
            <a:ext cx="93610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 7"/>
          <p:cNvSpPr/>
          <p:nvPr/>
        </p:nvSpPr>
        <p:spPr>
          <a:xfrm>
            <a:off x="6588224" y="4365104"/>
            <a:ext cx="136815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/>
          <p:cNvSpPr/>
          <p:nvPr/>
        </p:nvSpPr>
        <p:spPr>
          <a:xfrm>
            <a:off x="5220072" y="6155779"/>
            <a:ext cx="93610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hoek 10"/>
          <p:cNvSpPr/>
          <p:nvPr/>
        </p:nvSpPr>
        <p:spPr>
          <a:xfrm>
            <a:off x="1115616" y="2204864"/>
            <a:ext cx="100811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/>
          <p:cNvSpPr/>
          <p:nvPr/>
        </p:nvSpPr>
        <p:spPr>
          <a:xfrm>
            <a:off x="611560" y="4365104"/>
            <a:ext cx="108012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/>
          <p:cNvSpPr/>
          <p:nvPr/>
        </p:nvSpPr>
        <p:spPr>
          <a:xfrm>
            <a:off x="1907704" y="6165304"/>
            <a:ext cx="109917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25319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0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discovery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</a:t>
            </a:fld>
            <a:endParaRPr lang="en-GB"/>
          </a:p>
        </p:txBody>
      </p:sp>
      <p:pic>
        <p:nvPicPr>
          <p:cNvPr id="55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106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PIJL-RECHTS 55"/>
          <p:cNvSpPr/>
          <p:nvPr/>
        </p:nvSpPr>
        <p:spPr>
          <a:xfrm>
            <a:off x="2566148" y="2985793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ep 56"/>
          <p:cNvGrpSpPr/>
          <p:nvPr/>
        </p:nvGrpSpPr>
        <p:grpSpPr>
          <a:xfrm>
            <a:off x="5239438" y="2590335"/>
            <a:ext cx="3542773" cy="1325239"/>
            <a:chOff x="3460522" y="3790003"/>
            <a:chExt cx="5607332" cy="2097524"/>
          </a:xfrm>
        </p:grpSpPr>
        <p:cxnSp>
          <p:nvCxnSpPr>
            <p:cNvPr id="58" name="Rechte verbindingslijn met pijl 57"/>
            <p:cNvCxnSpPr>
              <a:stCxn id="93" idx="3"/>
              <a:endCxn id="98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Rechte verbindingslijn met pijl 58"/>
            <p:cNvCxnSpPr>
              <a:stCxn id="97" idx="6"/>
              <a:endCxn id="92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Rechte verbindingslijn met pijl 59"/>
            <p:cNvCxnSpPr>
              <a:stCxn id="92" idx="3"/>
              <a:endCxn id="62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1" name="Rechte verbindingslijn met pijl 60"/>
            <p:cNvCxnSpPr>
              <a:stCxn id="62" idx="6"/>
              <a:endCxn id="93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2" name="Ovaal 61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3" name="Rechte verbindingslijn met pijl 62"/>
            <p:cNvCxnSpPr>
              <a:stCxn id="75" idx="3"/>
              <a:endCxn id="97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4" name="Rechte verbindingslijn met pijl 63"/>
            <p:cNvCxnSpPr>
              <a:stCxn id="98" idx="6"/>
              <a:endCxn id="73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65" name="Groep 64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95" name="Gebogen verbindingslijn 94"/>
              <p:cNvCxnSpPr>
                <a:stCxn id="98" idx="4"/>
                <a:endCxn id="94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Gebogen verbindingslijn 95"/>
              <p:cNvCxnSpPr>
                <a:stCxn id="94" idx="1"/>
                <a:endCxn id="97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7" name="Ovaal 96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6" name="Ovaal 65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7" name="Rechte verbindingslijn met pijl 66"/>
            <p:cNvCxnSpPr>
              <a:endCxn id="66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Rechte verbindingslijn met pijl 67"/>
            <p:cNvCxnSpPr>
              <a:stCxn id="66" idx="7"/>
              <a:endCxn id="76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Rechte verbindingslijn met pijl 68"/>
            <p:cNvCxnSpPr>
              <a:stCxn id="87" idx="3"/>
              <a:endCxn id="70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0" name="Ovaal 69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1" name="Rechte verbindingslijn met pijl 70"/>
            <p:cNvCxnSpPr>
              <a:stCxn id="70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2" name="Rechte verbindingslijn met pijl 71"/>
            <p:cNvCxnSpPr>
              <a:stCxn id="66" idx="5"/>
              <a:endCxn id="75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3" name="Tekstvak 72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74" name="Rechte verbindingslijn met pijl 73"/>
            <p:cNvCxnSpPr>
              <a:stCxn id="73" idx="3"/>
              <a:endCxn id="70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5" name="Tekstvak 74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77" name="Ovaal 76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8" name="Rechte verbindingslijn met pijl 77"/>
            <p:cNvCxnSpPr>
              <a:stCxn id="77" idx="6"/>
              <a:endCxn id="90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Rechte verbindingslijn met pijl 78"/>
            <p:cNvCxnSpPr>
              <a:stCxn id="76" idx="3"/>
              <a:endCxn id="77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0" name="Ovaal 79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1" name="Rechte verbindingslijn met pijl 80"/>
            <p:cNvCxnSpPr>
              <a:stCxn id="76" idx="3"/>
              <a:endCxn id="80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Rechte verbindingslijn met pijl 81"/>
            <p:cNvCxnSpPr>
              <a:stCxn id="80" idx="6"/>
              <a:endCxn id="91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3" name="Ovaal 82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al 83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5" name="Rechte verbindingslijn met pijl 84"/>
            <p:cNvCxnSpPr>
              <a:stCxn id="90" idx="3"/>
              <a:endCxn id="83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Rechte verbindingslijn met pijl 85"/>
            <p:cNvCxnSpPr>
              <a:stCxn id="91" idx="3"/>
              <a:endCxn id="84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7" name="Tekstvak 86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8" name="Rechte verbindingslijn met pijl 87"/>
            <p:cNvCxnSpPr>
              <a:stCxn id="83" idx="6"/>
              <a:endCxn id="87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Rechte verbindingslijn met pijl 88"/>
            <p:cNvCxnSpPr>
              <a:stCxn id="84" idx="6"/>
              <a:endCxn id="87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0" name="Tekstvak 89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1" name="Tekstvak 90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2" name="Tekstvak 91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3" name="Tekstvak 92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4" name="Tekstvak 93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cxnSp>
        <p:nvCxnSpPr>
          <p:cNvPr id="100" name="Gebogen verbindingslijn 99"/>
          <p:cNvCxnSpPr/>
          <p:nvPr/>
        </p:nvCxnSpPr>
        <p:spPr>
          <a:xfrm rot="5400000" flipH="1">
            <a:off x="4116645" y="1524645"/>
            <a:ext cx="88989" cy="5735944"/>
          </a:xfrm>
          <a:prstGeom prst="bentConnector3">
            <a:avLst>
              <a:gd name="adj1" fmla="val -139551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3347864" y="2607295"/>
            <a:ext cx="684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Fast</a:t>
            </a:r>
          </a:p>
        </p:txBody>
      </p:sp>
      <p:sp>
        <p:nvSpPr>
          <p:cNvPr id="101" name="Tekstvak 100"/>
          <p:cNvSpPr txBox="1"/>
          <p:nvPr/>
        </p:nvSpPr>
        <p:spPr>
          <a:xfrm>
            <a:off x="3640913" y="3794264"/>
            <a:ext cx="97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Fitting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3635896" y="4119463"/>
            <a:ext cx="107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Precise</a:t>
            </a:r>
          </a:p>
        </p:txBody>
      </p:sp>
      <p:sp>
        <p:nvSpPr>
          <p:cNvPr id="103" name="Tekstvak 102"/>
          <p:cNvSpPr txBox="1"/>
          <p:nvPr/>
        </p:nvSpPr>
        <p:spPr>
          <a:xfrm>
            <a:off x="3635896" y="4437112"/>
            <a:ext cx="116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General</a:t>
            </a:r>
          </a:p>
        </p:txBody>
      </p:sp>
      <p:sp>
        <p:nvSpPr>
          <p:cNvPr id="104" name="Tekstvak 103"/>
          <p:cNvSpPr txBox="1"/>
          <p:nvPr/>
        </p:nvSpPr>
        <p:spPr>
          <a:xfrm>
            <a:off x="3635896" y="4767535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Simple</a:t>
            </a:r>
            <a:endParaRPr lang="en-GB" sz="2400" dirty="0" smtClean="0"/>
          </a:p>
        </p:txBody>
      </p:sp>
      <p:sp>
        <p:nvSpPr>
          <p:cNvPr id="105" name="Tekstvak 104"/>
          <p:cNvSpPr txBox="1"/>
          <p:nvPr/>
        </p:nvSpPr>
        <p:spPr>
          <a:xfrm>
            <a:off x="3635896" y="51275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Sound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628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1" grpId="0"/>
      <p:bldP spid="102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76267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0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869406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0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99351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0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044754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IJL-RECHTS 8"/>
          <p:cNvSpPr/>
          <p:nvPr/>
        </p:nvSpPr>
        <p:spPr>
          <a:xfrm rot="17877189">
            <a:off x="4755770" y="1766441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have been watching</a:t>
            </a:r>
            <a:br>
              <a:rPr lang="en-GB" dirty="0" smtClean="0"/>
            </a:br>
            <a:r>
              <a:rPr lang="en-GB" sz="3600" dirty="0" smtClean="0"/>
              <a:t>In order of appearance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24</a:t>
            </a:fld>
            <a:endParaRPr lang="en-GB"/>
          </a:p>
        </p:txBody>
      </p:sp>
      <p:grpSp>
        <p:nvGrpSpPr>
          <p:cNvPr id="19" name="Groep 18"/>
          <p:cNvGrpSpPr/>
          <p:nvPr/>
        </p:nvGrpSpPr>
        <p:grpSpPr>
          <a:xfrm>
            <a:off x="323528" y="2060848"/>
            <a:ext cx="2390348" cy="2755226"/>
            <a:chOff x="4937340" y="1390403"/>
            <a:chExt cx="3955140" cy="4558877"/>
          </a:xfrm>
        </p:grpSpPr>
        <p:pic>
          <p:nvPicPr>
            <p:cNvPr id="6" name="Picture 8" descr="D:\svn\presentations\20130612 PhD club\lo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378" y="1390403"/>
              <a:ext cx="701675" cy="115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ep 6"/>
            <p:cNvGrpSpPr/>
            <p:nvPr/>
          </p:nvGrpSpPr>
          <p:grpSpPr>
            <a:xfrm>
              <a:off x="5735530" y="1516642"/>
              <a:ext cx="2016224" cy="2183101"/>
              <a:chOff x="4860032" y="2209428"/>
              <a:chExt cx="1261962" cy="1366411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5313975" y="2209428"/>
                <a:ext cx="388804" cy="605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 smtClean="0"/>
                  <a:t>?</a:t>
                </a:r>
                <a:endParaRPr lang="nl-NL" sz="3200" dirty="0"/>
              </a:p>
            </p:txBody>
          </p:sp>
          <p:cxnSp>
            <p:nvCxnSpPr>
              <p:cNvPr id="9" name="Rechte verbindingslijn 8"/>
              <p:cNvCxnSpPr/>
              <p:nvPr/>
            </p:nvCxnSpPr>
            <p:spPr>
              <a:xfrm flipH="1">
                <a:off x="4860032" y="2855759"/>
                <a:ext cx="432048" cy="7200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Rechte verbindingslijn 9"/>
              <p:cNvCxnSpPr/>
              <p:nvPr/>
            </p:nvCxnSpPr>
            <p:spPr>
              <a:xfrm>
                <a:off x="5689946" y="2855759"/>
                <a:ext cx="432048" cy="7200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/>
            <p:cNvGrpSpPr/>
            <p:nvPr/>
          </p:nvGrpSpPr>
          <p:grpSpPr>
            <a:xfrm>
              <a:off x="7183476" y="3773492"/>
              <a:ext cx="1261962" cy="1366411"/>
              <a:chOff x="4860032" y="2209428"/>
              <a:chExt cx="1261962" cy="1366411"/>
            </a:xfrm>
          </p:grpSpPr>
          <p:sp>
            <p:nvSpPr>
              <p:cNvPr id="12" name="Tekstvak 11"/>
              <p:cNvSpPr txBox="1"/>
              <p:nvPr/>
            </p:nvSpPr>
            <p:spPr>
              <a:xfrm>
                <a:off x="5292080" y="2209428"/>
                <a:ext cx="501829" cy="66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 smtClean="0"/>
                  <a:t>?</a:t>
                </a:r>
                <a:endParaRPr lang="nl-NL" sz="2000" dirty="0"/>
              </a:p>
            </p:txBody>
          </p:sp>
          <p:cxnSp>
            <p:nvCxnSpPr>
              <p:cNvPr id="13" name="Rechte verbindingslijn 12"/>
              <p:cNvCxnSpPr/>
              <p:nvPr/>
            </p:nvCxnSpPr>
            <p:spPr>
              <a:xfrm flipH="1">
                <a:off x="4860032" y="2855759"/>
                <a:ext cx="432048" cy="7200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5689946" y="2855759"/>
                <a:ext cx="432048" cy="7200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2" descr="D:\svn\presentations\20130612 PhD club\log-split1-r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655" y="3194054"/>
              <a:ext cx="377825" cy="115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D:\svn\presentations\20130612 PhD club\log-split1-lef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340" y="3194054"/>
              <a:ext cx="438150" cy="115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svn\presentations\20130612 PhD club\log-split2-dow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514" y="5279355"/>
              <a:ext cx="317500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D:\svn\presentations\20130612 PhD club\log-split2-u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438" y="5207653"/>
              <a:ext cx="377825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3" descr="C:\Users\sleemans\Desktop\Actions-view-filter-icon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16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ep 23"/>
          <p:cNvGrpSpPr/>
          <p:nvPr/>
        </p:nvGrpSpPr>
        <p:grpSpPr>
          <a:xfrm>
            <a:off x="4860032" y="1671179"/>
            <a:ext cx="4139691" cy="3678441"/>
            <a:chOff x="4860032" y="1671179"/>
            <a:chExt cx="4139691" cy="3678441"/>
          </a:xfrm>
        </p:grpSpPr>
        <p:graphicFrame>
          <p:nvGraphicFramePr>
            <p:cNvPr id="22" name="Grafiek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2323680"/>
                </p:ext>
              </p:extLst>
            </p:nvPr>
          </p:nvGraphicFramePr>
          <p:xfrm>
            <a:off x="4860032" y="1760066"/>
            <a:ext cx="4139691" cy="3589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3" name="PIJL-RECHTS 22"/>
            <p:cNvSpPr/>
            <p:nvPr/>
          </p:nvSpPr>
          <p:spPr>
            <a:xfrm rot="17877189">
              <a:off x="7412566" y="1851199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12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cases</a:t>
            </a:r>
            <a:endParaRPr lang="en-GB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/>
          <a:lstStyle/>
          <a:p>
            <a:r>
              <a:rPr lang="en-GB" dirty="0" smtClean="0"/>
              <a:t>Enough empty traces:</a:t>
            </a:r>
            <a:br>
              <a:rPr lang="en-GB" dirty="0" smtClean="0"/>
            </a:br>
            <a:r>
              <a:rPr lang="en-GB" dirty="0" smtClean="0"/>
              <a:t>filter</a:t>
            </a:r>
          </a:p>
          <a:p>
            <a:endParaRPr lang="en-GB" dirty="0"/>
          </a:p>
          <a:p>
            <a:r>
              <a:rPr lang="en-GB" dirty="0" smtClean="0"/>
              <a:t>Average number of events per trace close enough to 1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2" descr="C:\Users\sleemans\Desktop\Actions-view-filter-icon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72" y="5486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4644008" y="2996952"/>
            <a:ext cx="2664296" cy="1296144"/>
            <a:chOff x="4644008" y="1412776"/>
            <a:chExt cx="2664296" cy="1296144"/>
          </a:xfrm>
        </p:grpSpPr>
        <p:grpSp>
          <p:nvGrpSpPr>
            <p:cNvPr id="14" name="Groep 13"/>
            <p:cNvGrpSpPr/>
            <p:nvPr/>
          </p:nvGrpSpPr>
          <p:grpSpPr>
            <a:xfrm>
              <a:off x="4644008" y="1412776"/>
              <a:ext cx="1056700" cy="1296144"/>
              <a:chOff x="1907704" y="1772816"/>
              <a:chExt cx="1056700" cy="1296144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1907704" y="2175247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&lt;a&gt;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  <p:sp>
            <p:nvSpPr>
              <p:cNvPr id="9" name="Tekstvak 8"/>
              <p:cNvSpPr txBox="1"/>
              <p:nvPr/>
            </p:nvSpPr>
            <p:spPr>
              <a:xfrm>
                <a:off x="1907704" y="2607295"/>
                <a:ext cx="968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</a:t>
                </a:r>
                <a:r>
                  <a:rPr lang="en-GB" sz="2400" dirty="0" err="1" smtClean="0"/>
                  <a:t>a,a</a:t>
                </a:r>
                <a:r>
                  <a:rPr lang="en-GB" sz="2400" dirty="0" smtClean="0"/>
                  <a:t>&gt;</a:t>
                </a:r>
                <a:r>
                  <a:rPr lang="en-GB" sz="2400" baseline="30000" dirty="0" smtClean="0"/>
                  <a:t>1</a:t>
                </a:r>
                <a:endParaRPr lang="en-GB" sz="2400" dirty="0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1907704" y="1772816"/>
                <a:ext cx="6655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 &gt;</a:t>
                </a:r>
                <a:r>
                  <a:rPr lang="en-GB" sz="2400" baseline="30000" dirty="0" smtClean="0"/>
                  <a:t>1</a:t>
                </a:r>
                <a:endParaRPr lang="en-GB" sz="2400" dirty="0"/>
              </a:p>
            </p:txBody>
          </p:sp>
        </p:grpSp>
        <p:sp>
          <p:nvSpPr>
            <p:cNvPr id="15" name="Tekstvak 14"/>
            <p:cNvSpPr txBox="1"/>
            <p:nvPr/>
          </p:nvSpPr>
          <p:spPr>
            <a:xfrm>
              <a:off x="7013030" y="191683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644008" y="4725144"/>
            <a:ext cx="3363536" cy="1296144"/>
            <a:chOff x="4644008" y="4725144"/>
            <a:chExt cx="3363536" cy="1296144"/>
          </a:xfrm>
        </p:grpSpPr>
        <p:grpSp>
          <p:nvGrpSpPr>
            <p:cNvPr id="16" name="Groep 15"/>
            <p:cNvGrpSpPr/>
            <p:nvPr/>
          </p:nvGrpSpPr>
          <p:grpSpPr>
            <a:xfrm>
              <a:off x="4644008" y="4725144"/>
              <a:ext cx="1281120" cy="1296144"/>
              <a:chOff x="1907704" y="1772816"/>
              <a:chExt cx="1281120" cy="1296144"/>
            </a:xfrm>
          </p:grpSpPr>
          <p:sp>
            <p:nvSpPr>
              <p:cNvPr id="17" name="Tekstvak 16"/>
              <p:cNvSpPr txBox="1"/>
              <p:nvPr/>
            </p:nvSpPr>
            <p:spPr>
              <a:xfrm>
                <a:off x="1907704" y="2175247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&lt;a&gt;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1907704" y="2607295"/>
                <a:ext cx="1281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</a:t>
                </a:r>
                <a:r>
                  <a:rPr lang="en-GB" sz="2400" dirty="0" err="1" smtClean="0"/>
                  <a:t>a,a</a:t>
                </a:r>
                <a:r>
                  <a:rPr lang="en-GB" sz="2400" dirty="0" smtClean="0"/>
                  <a:t>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907704" y="1772816"/>
                <a:ext cx="978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 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6580982" y="4893805"/>
              <a:ext cx="1426562" cy="1064767"/>
              <a:chOff x="6580982" y="3453645"/>
              <a:chExt cx="1426562" cy="1064767"/>
            </a:xfrm>
          </p:grpSpPr>
          <p:grpSp>
            <p:nvGrpSpPr>
              <p:cNvPr id="25" name="Groep 24"/>
              <p:cNvGrpSpPr/>
              <p:nvPr/>
            </p:nvGrpSpPr>
            <p:grpSpPr>
              <a:xfrm>
                <a:off x="6811490" y="3453645"/>
                <a:ext cx="953657" cy="695435"/>
                <a:chOff x="6711669" y="3616250"/>
                <a:chExt cx="953657" cy="695435"/>
              </a:xfrm>
            </p:grpSpPr>
            <p:cxnSp>
              <p:nvCxnSpPr>
                <p:cNvPr id="22" name="Rechte verbindingslijn 21"/>
                <p:cNvCxnSpPr/>
                <p:nvPr/>
              </p:nvCxnSpPr>
              <p:spPr>
                <a:xfrm flipH="1">
                  <a:off x="6711669" y="3904971"/>
                  <a:ext cx="463833" cy="40671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/>
                <p:cNvCxnSpPr/>
                <p:nvPr/>
              </p:nvCxnSpPr>
              <p:spPr>
                <a:xfrm>
                  <a:off x="7175501" y="3904971"/>
                  <a:ext cx="489825" cy="388125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Boog 23"/>
                <p:cNvSpPr/>
                <p:nvPr/>
              </p:nvSpPr>
              <p:spPr>
                <a:xfrm>
                  <a:off x="7041930" y="3616250"/>
                  <a:ext cx="184666" cy="177329"/>
                </a:xfrm>
                <a:prstGeom prst="arc">
                  <a:avLst>
                    <a:gd name="adj1" fmla="val 18044129"/>
                    <a:gd name="adj2" fmla="val 16367678"/>
                  </a:avLst>
                </a:prstGeom>
                <a:ln>
                  <a:headEnd type="arrow" w="med" len="sm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6" name="Tekstvak 25"/>
              <p:cNvSpPr txBox="1"/>
              <p:nvPr/>
            </p:nvSpPr>
            <p:spPr>
              <a:xfrm>
                <a:off x="6580982" y="413978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</a:t>
                </a:r>
                <a:endParaRPr lang="en-GB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7733110" y="4149080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τ</a:t>
                </a:r>
              </a:p>
            </p:txBody>
          </p:sp>
        </p:grpSp>
      </p:grpSp>
      <p:grpSp>
        <p:nvGrpSpPr>
          <p:cNvPr id="4" name="Groep 3"/>
          <p:cNvGrpSpPr/>
          <p:nvPr/>
        </p:nvGrpSpPr>
        <p:grpSpPr>
          <a:xfrm>
            <a:off x="4644008" y="1340768"/>
            <a:ext cx="3069971" cy="1296144"/>
            <a:chOff x="4644008" y="2996952"/>
            <a:chExt cx="3069971" cy="1296144"/>
          </a:xfrm>
        </p:grpSpPr>
        <p:grpSp>
          <p:nvGrpSpPr>
            <p:cNvPr id="29" name="Groep 28"/>
            <p:cNvGrpSpPr/>
            <p:nvPr/>
          </p:nvGrpSpPr>
          <p:grpSpPr>
            <a:xfrm>
              <a:off x="4644008" y="2996952"/>
              <a:ext cx="1056700" cy="1296144"/>
              <a:chOff x="1907704" y="1772816"/>
              <a:chExt cx="1056700" cy="1296144"/>
            </a:xfrm>
          </p:grpSpPr>
          <p:sp>
            <p:nvSpPr>
              <p:cNvPr id="30" name="Tekstvak 29"/>
              <p:cNvSpPr txBox="1"/>
              <p:nvPr/>
            </p:nvSpPr>
            <p:spPr>
              <a:xfrm>
                <a:off x="1907704" y="2175247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&lt;a&gt;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1907704" y="2607295"/>
                <a:ext cx="968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</a:t>
                </a:r>
                <a:r>
                  <a:rPr lang="en-GB" sz="2400" dirty="0" err="1" smtClean="0"/>
                  <a:t>a,a</a:t>
                </a:r>
                <a:r>
                  <a:rPr lang="en-GB" sz="2400" dirty="0" smtClean="0"/>
                  <a:t>&gt;</a:t>
                </a:r>
                <a:r>
                  <a:rPr lang="en-GB" sz="2400" baseline="30000" dirty="0" smtClean="0"/>
                  <a:t>1</a:t>
                </a:r>
                <a:endParaRPr lang="en-GB" sz="2400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1907704" y="1772816"/>
                <a:ext cx="978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&lt; &gt;</a:t>
                </a:r>
                <a:r>
                  <a:rPr lang="en-GB" sz="2400" baseline="30000" dirty="0" smtClean="0"/>
                  <a:t>1000</a:t>
                </a:r>
                <a:endParaRPr lang="en-GB" sz="2400" dirty="0"/>
              </a:p>
            </p:txBody>
          </p:sp>
        </p:grpSp>
        <p:grpSp>
          <p:nvGrpSpPr>
            <p:cNvPr id="55" name="Groep 54"/>
            <p:cNvGrpSpPr/>
            <p:nvPr/>
          </p:nvGrpSpPr>
          <p:grpSpPr>
            <a:xfrm>
              <a:off x="6529814" y="2996952"/>
              <a:ext cx="1184165" cy="1179166"/>
              <a:chOff x="7609934" y="3458617"/>
              <a:chExt cx="1184165" cy="1179166"/>
            </a:xfrm>
          </p:grpSpPr>
          <p:sp>
            <p:nvSpPr>
              <p:cNvPr id="41" name="Tekstvak 40"/>
              <p:cNvSpPr txBox="1"/>
              <p:nvPr/>
            </p:nvSpPr>
            <p:spPr>
              <a:xfrm>
                <a:off x="8156638" y="3458617"/>
                <a:ext cx="295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 smtClean="0"/>
                  <a:t>x</a:t>
                </a:r>
                <a:endParaRPr lang="nl-NL" sz="2000" dirty="0"/>
              </a:p>
            </p:txBody>
          </p:sp>
          <p:grpSp>
            <p:nvGrpSpPr>
              <p:cNvPr id="48" name="Groep 47"/>
              <p:cNvGrpSpPr/>
              <p:nvPr/>
            </p:nvGrpSpPr>
            <p:grpSpPr>
              <a:xfrm>
                <a:off x="7609934" y="3861737"/>
                <a:ext cx="1184165" cy="776046"/>
                <a:chOff x="6580982" y="3742366"/>
                <a:chExt cx="1184165" cy="776046"/>
              </a:xfrm>
            </p:grpSpPr>
            <p:grpSp>
              <p:nvGrpSpPr>
                <p:cNvPr id="49" name="Groep 48"/>
                <p:cNvGrpSpPr/>
                <p:nvPr/>
              </p:nvGrpSpPr>
              <p:grpSpPr>
                <a:xfrm>
                  <a:off x="6811490" y="3742366"/>
                  <a:ext cx="953657" cy="406714"/>
                  <a:chOff x="6711669" y="3904971"/>
                  <a:chExt cx="953657" cy="406714"/>
                </a:xfrm>
              </p:grpSpPr>
              <p:cxnSp>
                <p:nvCxnSpPr>
                  <p:cNvPr id="52" name="Rechte verbindingslijn 51"/>
                  <p:cNvCxnSpPr/>
                  <p:nvPr/>
                </p:nvCxnSpPr>
                <p:spPr>
                  <a:xfrm flipH="1">
                    <a:off x="6711669" y="3904971"/>
                    <a:ext cx="463833" cy="406714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/>
                  <p:cNvCxnSpPr/>
                  <p:nvPr/>
                </p:nvCxnSpPr>
                <p:spPr>
                  <a:xfrm>
                    <a:off x="7175501" y="3904971"/>
                    <a:ext cx="489825" cy="388125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kstvak 50"/>
                <p:cNvSpPr txBox="1"/>
                <p:nvPr/>
              </p:nvSpPr>
              <p:spPr>
                <a:xfrm>
                  <a:off x="6580982" y="4149080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τ</a:t>
                  </a:r>
                </a:p>
              </p:txBody>
            </p:sp>
          </p:grpSp>
        </p:grpSp>
      </p:grpSp>
      <p:sp>
        <p:nvSpPr>
          <p:cNvPr id="38" name="Tekstvak 37"/>
          <p:cNvSpPr txBox="1"/>
          <p:nvPr/>
        </p:nvSpPr>
        <p:spPr>
          <a:xfrm>
            <a:off x="7668344" y="206084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&lt;a&gt;</a:t>
            </a:r>
            <a:r>
              <a:rPr lang="en-GB" sz="2400" baseline="30000" dirty="0" smtClean="0"/>
              <a:t>1000</a:t>
            </a:r>
            <a:endParaRPr lang="en-GB" sz="2400" dirty="0"/>
          </a:p>
        </p:txBody>
      </p:sp>
      <p:sp>
        <p:nvSpPr>
          <p:cNvPr id="39" name="Tekstvak 38"/>
          <p:cNvSpPr txBox="1"/>
          <p:nvPr/>
        </p:nvSpPr>
        <p:spPr>
          <a:xfrm>
            <a:off x="7668344" y="2492896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&lt;</a:t>
            </a:r>
            <a:r>
              <a:rPr lang="en-GB" sz="2400" dirty="0" err="1" smtClean="0"/>
              <a:t>a,a</a:t>
            </a:r>
            <a:r>
              <a:rPr lang="en-GB" sz="2400" dirty="0" smtClean="0"/>
              <a:t>&gt;</a:t>
            </a:r>
            <a:r>
              <a:rPr lang="en-GB" sz="2400" baseline="30000" dirty="0" smtClean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40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leemans\Desktop\BPIC`12-alpha algorithm-petrin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4" r="80583" b="4860"/>
          <a:stretch/>
        </p:blipFill>
        <p:spPr bwMode="auto">
          <a:xfrm>
            <a:off x="99168" y="1412776"/>
            <a:ext cx="44897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Trade-off</a:t>
            </a:r>
            <a:endParaRPr lang="en-GB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572000" y="1196752"/>
            <a:ext cx="0" cy="5661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Tijdelijke aanduiding voor inhoud 1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1196752"/>
            <a:ext cx="4535488" cy="261251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72000" y="33993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ILP</a:t>
            </a:r>
            <a:endParaRPr lang="en-GB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3923928" y="33993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α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35696" y="38610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Heuristics Miner</a:t>
            </a:r>
            <a:endParaRPr lang="en-GB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4572000" y="38610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Evolutionary Tree Miner</a:t>
            </a:r>
            <a:endParaRPr lang="en-GB" sz="2400" dirty="0"/>
          </a:p>
        </p:txBody>
      </p:sp>
      <p:pic>
        <p:nvPicPr>
          <p:cNvPr id="2050" name="Picture 2" descr="C:\Users\sleemans\Desktop\WABO2_comm-ET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8"/>
          <a:stretch/>
        </p:blipFill>
        <p:spPr bwMode="auto">
          <a:xfrm>
            <a:off x="4643798" y="5098038"/>
            <a:ext cx="4500202" cy="3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leemans\Desktop\WABO 2_comm-HeuristicsMiner 2 heuristics net-petrin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r="65076"/>
          <a:stretch/>
        </p:blipFill>
        <p:spPr bwMode="auto">
          <a:xfrm>
            <a:off x="107504" y="4941167"/>
            <a:ext cx="4392488" cy="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4572000" y="6516052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ot fast</a:t>
            </a:r>
            <a:endParaRPr lang="en-GB" dirty="0"/>
          </a:p>
        </p:txBody>
      </p:sp>
      <p:sp>
        <p:nvSpPr>
          <p:cNvPr id="17" name="Tekstvak 16"/>
          <p:cNvSpPr txBox="1"/>
          <p:nvPr/>
        </p:nvSpPr>
        <p:spPr>
          <a:xfrm>
            <a:off x="3427823" y="6237312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n</a:t>
            </a:r>
            <a:r>
              <a:rPr lang="en-GB" dirty="0" smtClean="0"/>
              <a:t>ot fitting</a:t>
            </a:r>
          </a:p>
          <a:p>
            <a:pPr algn="r"/>
            <a:r>
              <a:rPr lang="en-GB" dirty="0" smtClean="0"/>
              <a:t>not sound</a:t>
            </a:r>
            <a:endParaRPr lang="en-GB" dirty="0"/>
          </a:p>
        </p:txBody>
      </p:sp>
      <p:sp>
        <p:nvSpPr>
          <p:cNvPr id="18" name="Tekstvak 17"/>
          <p:cNvSpPr txBox="1"/>
          <p:nvPr/>
        </p:nvSpPr>
        <p:spPr>
          <a:xfrm>
            <a:off x="3419872" y="1198493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n</a:t>
            </a:r>
            <a:r>
              <a:rPr lang="en-GB" dirty="0" smtClean="0"/>
              <a:t>ot fitting</a:t>
            </a:r>
          </a:p>
          <a:p>
            <a:pPr algn="r"/>
            <a:r>
              <a:rPr lang="en-GB" dirty="0" smtClean="0"/>
              <a:t>not sound</a:t>
            </a:r>
            <a:endParaRPr lang="en-GB" dirty="0"/>
          </a:p>
        </p:txBody>
      </p:sp>
      <p:sp>
        <p:nvSpPr>
          <p:cNvPr id="19" name="Tekstvak 18"/>
          <p:cNvSpPr txBox="1"/>
          <p:nvPr/>
        </p:nvSpPr>
        <p:spPr>
          <a:xfrm>
            <a:off x="4588881" y="1196752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simple</a:t>
            </a:r>
          </a:p>
          <a:p>
            <a:r>
              <a:rPr lang="en-GB" dirty="0" smtClean="0"/>
              <a:t>not sound</a:t>
            </a:r>
            <a:endParaRPr lang="en-GB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3445549"/>
            <a:ext cx="1897571" cy="830997"/>
          </a:xfrm>
          <a:prstGeom prst="rect">
            <a:avLst/>
          </a:prstGeom>
          <a:ln>
            <a:noFill/>
          </a:ln>
          <a:effectLst>
            <a:outerShdw blurRad="127000" sx="110000" sy="11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Flower model</a:t>
            </a:r>
          </a:p>
          <a:p>
            <a:pPr algn="r"/>
            <a:r>
              <a:rPr lang="en-GB" sz="2400" dirty="0" smtClean="0"/>
              <a:t>not precise</a:t>
            </a:r>
            <a:endParaRPr lang="en-GB" sz="2400" dirty="0"/>
          </a:p>
        </p:txBody>
      </p:sp>
      <p:grpSp>
        <p:nvGrpSpPr>
          <p:cNvPr id="42" name="Groep 41"/>
          <p:cNvGrpSpPr/>
          <p:nvPr/>
        </p:nvGrpSpPr>
        <p:grpSpPr>
          <a:xfrm>
            <a:off x="2699792" y="2852936"/>
            <a:ext cx="3744416" cy="2160240"/>
            <a:chOff x="1835696" y="2852936"/>
            <a:chExt cx="3744416" cy="2160240"/>
          </a:xfrm>
          <a:effectLst>
            <a:outerShdw blurRad="127000" sx="105000" sy="105000" algn="ctr" rotWithShape="0">
              <a:prstClr val="black">
                <a:alpha val="50000"/>
              </a:prstClr>
            </a:outerShdw>
          </a:effectLst>
        </p:grpSpPr>
        <p:sp>
          <p:nvSpPr>
            <p:cNvPr id="43" name="Rechthoek 42"/>
            <p:cNvSpPr/>
            <p:nvPr/>
          </p:nvSpPr>
          <p:spPr>
            <a:xfrm>
              <a:off x="1835696" y="2852936"/>
              <a:ext cx="3744416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ep 43"/>
            <p:cNvGrpSpPr/>
            <p:nvPr/>
          </p:nvGrpSpPr>
          <p:grpSpPr>
            <a:xfrm>
              <a:off x="1906418" y="2924944"/>
              <a:ext cx="3555499" cy="1973833"/>
              <a:chOff x="1906418" y="2924944"/>
              <a:chExt cx="3555499" cy="1973833"/>
            </a:xfrm>
          </p:grpSpPr>
          <p:sp>
            <p:nvSpPr>
              <p:cNvPr id="45" name="Ovaal 44"/>
              <p:cNvSpPr/>
              <p:nvPr/>
            </p:nvSpPr>
            <p:spPr>
              <a:xfrm>
                <a:off x="3495794" y="3717032"/>
                <a:ext cx="428134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2843808" y="3068960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a</a:t>
                </a:r>
                <a:endParaRPr lang="en-GB" sz="2400" dirty="0"/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3491880" y="2924944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b</a:t>
                </a:r>
              </a:p>
            </p:txBody>
          </p:sp>
          <p:sp>
            <p:nvSpPr>
              <p:cNvPr id="48" name="Tekstvak 47"/>
              <p:cNvSpPr txBox="1"/>
              <p:nvPr/>
            </p:nvSpPr>
            <p:spPr>
              <a:xfrm>
                <a:off x="4139952" y="3068960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</a:t>
                </a:r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>
                <a:off x="4139952" y="4293096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d</a:t>
                </a:r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>
                <a:off x="3491880" y="4437112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e</a:t>
                </a: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2849525" y="4293096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f</a:t>
                </a:r>
                <a:endParaRPr lang="en-GB" sz="2400" dirty="0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2699792" y="3687415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 smtClean="0"/>
                  <a:t>τ</a:t>
                </a:r>
                <a:endParaRPr lang="en-GB" sz="2400" dirty="0"/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>
                <a:off x="4283968" y="3687415"/>
                <a:ext cx="43204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 smtClean="0"/>
                  <a:t>τ</a:t>
                </a:r>
                <a:endParaRPr lang="en-GB" sz="2400" dirty="0"/>
              </a:p>
            </p:txBody>
          </p:sp>
          <p:cxnSp>
            <p:nvCxnSpPr>
              <p:cNvPr id="54" name="Rechte verbindingslijn met pijl 53"/>
              <p:cNvCxnSpPr>
                <a:stCxn id="52" idx="3"/>
                <a:endCxn id="45" idx="2"/>
              </p:cNvCxnSpPr>
              <p:nvPr/>
            </p:nvCxnSpPr>
            <p:spPr>
              <a:xfrm>
                <a:off x="3131840" y="3918248"/>
                <a:ext cx="363954" cy="14808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al 54"/>
              <p:cNvSpPr/>
              <p:nvPr/>
            </p:nvSpPr>
            <p:spPr>
              <a:xfrm>
                <a:off x="5033783" y="3698521"/>
                <a:ext cx="428134" cy="43204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al 55"/>
              <p:cNvSpPr/>
              <p:nvPr/>
            </p:nvSpPr>
            <p:spPr>
              <a:xfrm>
                <a:off x="1906418" y="3694819"/>
                <a:ext cx="428134" cy="432048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Rechte verbindingslijn met pijl 56"/>
              <p:cNvCxnSpPr>
                <a:stCxn id="56" idx="6"/>
                <a:endCxn id="52" idx="1"/>
              </p:cNvCxnSpPr>
              <p:nvPr/>
            </p:nvCxnSpPr>
            <p:spPr>
              <a:xfrm>
                <a:off x="2334552" y="3910843"/>
                <a:ext cx="365240" cy="7405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met pijl 57"/>
              <p:cNvCxnSpPr>
                <a:stCxn id="53" idx="3"/>
                <a:endCxn id="55" idx="2"/>
              </p:cNvCxnSpPr>
              <p:nvPr/>
            </p:nvCxnSpPr>
            <p:spPr>
              <a:xfrm flipV="1">
                <a:off x="4716016" y="3914545"/>
                <a:ext cx="317767" cy="3703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met pijl 58"/>
              <p:cNvCxnSpPr>
                <a:stCxn id="45" idx="6"/>
                <a:endCxn id="53" idx="1"/>
              </p:cNvCxnSpPr>
              <p:nvPr/>
            </p:nvCxnSpPr>
            <p:spPr>
              <a:xfrm flipV="1">
                <a:off x="3923928" y="3918248"/>
                <a:ext cx="360040" cy="14808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met pijl 59"/>
              <p:cNvCxnSpPr>
                <a:endCxn id="45" idx="7"/>
              </p:cNvCxnSpPr>
              <p:nvPr/>
            </p:nvCxnSpPr>
            <p:spPr>
              <a:xfrm flipH="1">
                <a:off x="3861229" y="3530625"/>
                <a:ext cx="278723" cy="249679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met pijl 60"/>
              <p:cNvCxnSpPr>
                <a:stCxn id="45" idx="0"/>
                <a:endCxn id="47" idx="2"/>
              </p:cNvCxnSpPr>
              <p:nvPr/>
            </p:nvCxnSpPr>
            <p:spPr>
              <a:xfrm flipH="1" flipV="1">
                <a:off x="3707904" y="3386609"/>
                <a:ext cx="1957" cy="330423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met pijl 61"/>
              <p:cNvCxnSpPr>
                <a:stCxn id="45" idx="1"/>
              </p:cNvCxnSpPr>
              <p:nvPr/>
            </p:nvCxnSpPr>
            <p:spPr>
              <a:xfrm flipH="1" flipV="1">
                <a:off x="3275856" y="3551820"/>
                <a:ext cx="282637" cy="228484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Rechte verbindingslijn met pijl 62"/>
              <p:cNvCxnSpPr>
                <a:stCxn id="45" idx="4"/>
                <a:endCxn id="50" idx="0"/>
              </p:cNvCxnSpPr>
              <p:nvPr/>
            </p:nvCxnSpPr>
            <p:spPr>
              <a:xfrm flipH="1">
                <a:off x="3707904" y="4149080"/>
                <a:ext cx="1957" cy="288032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met pijl 63"/>
              <p:cNvCxnSpPr>
                <a:stCxn id="45" idx="3"/>
              </p:cNvCxnSpPr>
              <p:nvPr/>
            </p:nvCxnSpPr>
            <p:spPr>
              <a:xfrm flipH="1">
                <a:off x="3313817" y="4085808"/>
                <a:ext cx="244676" cy="207288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met pijl 64"/>
              <p:cNvCxnSpPr>
                <a:stCxn id="45" idx="5"/>
              </p:cNvCxnSpPr>
              <p:nvPr/>
            </p:nvCxnSpPr>
            <p:spPr>
              <a:xfrm>
                <a:off x="3861229" y="4085808"/>
                <a:ext cx="287569" cy="207288"/>
              </a:xfrm>
              <a:prstGeom prst="straightConnector1">
                <a:avLst/>
              </a:prstGeom>
              <a:ln>
                <a:headEnd type="arrow"/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82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eemans\Desktop\map.f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r="1"/>
          <a:stretch/>
        </p:blipFill>
        <p:spPr bwMode="auto">
          <a:xfrm>
            <a:off x="4244741" y="116632"/>
            <a:ext cx="4791755" cy="61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Infrequent behaviour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4</a:t>
            </a:fld>
            <a:endParaRPr lang="en-GB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80% model</a:t>
            </a:r>
          </a:p>
          <a:p>
            <a:r>
              <a:rPr lang="en-GB" dirty="0" smtClean="0"/>
              <a:t>Filtering beforehand is difficult</a:t>
            </a:r>
          </a:p>
          <a:p>
            <a:endParaRPr lang="en-GB" dirty="0"/>
          </a:p>
          <a:p>
            <a:r>
              <a:rPr lang="en-GB" dirty="0" smtClean="0"/>
              <a:t>Filter during discovery</a:t>
            </a:r>
          </a:p>
        </p:txBody>
      </p:sp>
    </p:spTree>
    <p:extLst>
      <p:ext uri="{BB962C8B-B14F-4D97-AF65-F5344CB8AC3E}">
        <p14:creationId xmlns:p14="http://schemas.microsoft.com/office/powerpoint/2010/main" val="6183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106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IJL-RECHTS 51"/>
          <p:cNvSpPr/>
          <p:nvPr/>
        </p:nvSpPr>
        <p:spPr>
          <a:xfrm>
            <a:off x="2566148" y="2985793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sleemans\Desktop\Actions-view-filter-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0" y="32899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5</a:t>
            </a:fld>
            <a:endParaRPr lang="en-GB"/>
          </a:p>
        </p:txBody>
      </p:sp>
      <p:grpSp>
        <p:nvGrpSpPr>
          <p:cNvPr id="9" name="Groep 8"/>
          <p:cNvGrpSpPr/>
          <p:nvPr/>
        </p:nvGrpSpPr>
        <p:grpSpPr>
          <a:xfrm>
            <a:off x="5239438" y="2590335"/>
            <a:ext cx="3542773" cy="1325239"/>
            <a:chOff x="3460522" y="3790003"/>
            <a:chExt cx="5607332" cy="2097524"/>
          </a:xfrm>
        </p:grpSpPr>
        <p:cxnSp>
          <p:nvCxnSpPr>
            <p:cNvPr id="10" name="Rechte verbindingslijn met pijl 9"/>
            <p:cNvCxnSpPr>
              <a:stCxn id="45" idx="3"/>
              <a:endCxn id="50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Rechte verbindingslijn met pijl 10"/>
            <p:cNvCxnSpPr>
              <a:stCxn id="49" idx="6"/>
              <a:endCxn id="44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Rechte verbindingslijn met pijl 11"/>
            <p:cNvCxnSpPr>
              <a:stCxn id="44" idx="3"/>
              <a:endCxn id="14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Rechte verbindingslijn met pijl 12"/>
            <p:cNvCxnSpPr>
              <a:stCxn id="14" idx="6"/>
              <a:endCxn id="45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Ovaal 13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met pijl 14"/>
            <p:cNvCxnSpPr>
              <a:stCxn id="27" idx="3"/>
              <a:endCxn id="49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50" idx="6"/>
              <a:endCxn id="25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7" name="Groep 16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47" name="Gebogen verbindingslijn 46"/>
              <p:cNvCxnSpPr>
                <a:stCxn id="50" idx="4"/>
                <a:endCxn id="46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Gebogen verbindingslijn 47"/>
              <p:cNvCxnSpPr>
                <a:stCxn id="46" idx="1"/>
                <a:endCxn id="49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9" name="Ovaal 48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Ovaal 17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endCxn id="18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Rechte verbindingslijn met pijl 19"/>
            <p:cNvCxnSpPr>
              <a:stCxn id="18" idx="7"/>
              <a:endCxn id="28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Rechte verbindingslijn met pijl 20"/>
            <p:cNvCxnSpPr>
              <a:stCxn id="39" idx="3"/>
              <a:endCxn id="22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Ovaal 21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met pijl 22"/>
            <p:cNvCxnSpPr>
              <a:stCxn id="22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18" idx="5"/>
              <a:endCxn id="27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6" name="Rechte verbindingslijn met pijl 25"/>
            <p:cNvCxnSpPr>
              <a:stCxn id="25" idx="3"/>
              <a:endCxn id="22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9" name="Ovaal 28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/>
            <p:cNvCxnSpPr>
              <a:stCxn id="29" idx="6"/>
              <a:endCxn id="42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Rechte verbindingslijn met pijl 30"/>
            <p:cNvCxnSpPr>
              <a:stCxn id="28" idx="3"/>
              <a:endCxn id="29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al 31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28" idx="3"/>
              <a:endCxn id="32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2" idx="6"/>
              <a:endCxn id="43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7" name="Rechte verbindingslijn met pijl 36"/>
            <p:cNvCxnSpPr>
              <a:stCxn id="42" idx="3"/>
              <a:endCxn id="35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Rechte verbindingslijn met pijl 37"/>
            <p:cNvCxnSpPr>
              <a:stCxn id="43" idx="3"/>
              <a:endCxn id="36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0" name="Rechte verbindingslijn met pijl 39"/>
            <p:cNvCxnSpPr>
              <a:stCxn id="35" idx="6"/>
              <a:endCxn id="39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36" idx="6"/>
              <a:endCxn id="39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grpSp>
        <p:nvGrpSpPr>
          <p:cNvPr id="58" name="Groep 57"/>
          <p:cNvGrpSpPr/>
          <p:nvPr/>
        </p:nvGrpSpPr>
        <p:grpSpPr>
          <a:xfrm>
            <a:off x="1293168" y="4348122"/>
            <a:ext cx="5735944" cy="1313126"/>
            <a:chOff x="1293168" y="4348122"/>
            <a:chExt cx="5735944" cy="1313126"/>
          </a:xfrm>
        </p:grpSpPr>
        <p:cxnSp>
          <p:nvCxnSpPr>
            <p:cNvPr id="53" name="Gebogen verbindingslijn 52"/>
            <p:cNvCxnSpPr/>
            <p:nvPr/>
          </p:nvCxnSpPr>
          <p:spPr>
            <a:xfrm rot="5400000" flipH="1">
              <a:off x="4116645" y="1524645"/>
              <a:ext cx="88989" cy="5735944"/>
            </a:xfrm>
            <a:prstGeom prst="bentConnector3">
              <a:avLst>
                <a:gd name="adj1" fmla="val -1395517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3973427" y="507647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?</a:t>
              </a:r>
              <a:endParaRPr lang="en-GB" sz="3200" dirty="0"/>
            </a:p>
          </p:txBody>
        </p:sp>
      </p:grpSp>
      <p:sp>
        <p:nvSpPr>
          <p:cNvPr id="59" name="Ovaal 58"/>
          <p:cNvSpPr/>
          <p:nvPr/>
        </p:nvSpPr>
        <p:spPr>
          <a:xfrm>
            <a:off x="5156904" y="2107527"/>
            <a:ext cx="3744416" cy="2160239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6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rocess trees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467544" y="4757082"/>
            <a:ext cx="2930012" cy="1120190"/>
            <a:chOff x="611560" y="4297660"/>
            <a:chExt cx="2930012" cy="1120190"/>
          </a:xfrm>
        </p:grpSpPr>
        <p:sp>
          <p:nvSpPr>
            <p:cNvPr id="7" name="Tekstvak 6"/>
            <p:cNvSpPr txBox="1"/>
            <p:nvPr/>
          </p:nvSpPr>
          <p:spPr>
            <a:xfrm>
              <a:off x="611560" y="4297660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a</a:t>
              </a:r>
              <a:endParaRPr lang="nl-NL" sz="2000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409230" y="429766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b</a:t>
              </a:r>
              <a:endParaRPr lang="nl-NL" sz="2000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683294" y="5017740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c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434660" y="501774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d</a:t>
              </a:r>
              <a:endParaRPr lang="nl-NL" sz="20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228666" y="433773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e</a:t>
              </a: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21593" y="4037002"/>
            <a:ext cx="803280" cy="720080"/>
            <a:chOff x="781252" y="3577580"/>
            <a:chExt cx="803280" cy="72008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Tekstvak 12"/>
            <p:cNvSpPr txBox="1"/>
            <p:nvPr/>
          </p:nvSpPr>
          <p:spPr>
            <a:xfrm>
              <a:off x="987243" y="357758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/\</a:t>
              </a:r>
              <a:endParaRPr lang="nl-NL" sz="2000" dirty="0"/>
            </a:p>
          </p:txBody>
        </p:sp>
        <p:cxnSp>
          <p:nvCxnSpPr>
            <p:cNvPr id="14" name="Rechte verbindingslijn 13"/>
            <p:cNvCxnSpPr>
              <a:stCxn id="7" idx="0"/>
              <a:endCxn id="13" idx="2"/>
            </p:cNvCxnSpPr>
            <p:nvPr/>
          </p:nvCxnSpPr>
          <p:spPr>
            <a:xfrm flipV="1">
              <a:off x="781252" y="3977690"/>
              <a:ext cx="397710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>
              <a:stCxn id="8" idx="0"/>
              <a:endCxn id="13" idx="2"/>
            </p:cNvCxnSpPr>
            <p:nvPr/>
          </p:nvCxnSpPr>
          <p:spPr>
            <a:xfrm flipH="1" flipV="1">
              <a:off x="1178962" y="3977690"/>
              <a:ext cx="405570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ep 15"/>
          <p:cNvGrpSpPr/>
          <p:nvPr/>
        </p:nvGrpSpPr>
        <p:grpSpPr>
          <a:xfrm>
            <a:off x="1019303" y="3316922"/>
            <a:ext cx="1635121" cy="720080"/>
            <a:chOff x="1163319" y="2857500"/>
            <a:chExt cx="1635121" cy="720080"/>
          </a:xfrm>
          <a:effectLst>
            <a:glow rad="101600">
              <a:srgbClr val="00B050">
                <a:alpha val="40000"/>
              </a:srgbClr>
            </a:glow>
          </a:effectLst>
        </p:grpSpPr>
        <p:sp>
          <p:nvSpPr>
            <p:cNvPr id="17" name="Tekstvak 16"/>
            <p:cNvSpPr txBox="1"/>
            <p:nvPr/>
          </p:nvSpPr>
          <p:spPr>
            <a:xfrm>
              <a:off x="1828454" y="2857500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x</a:t>
              </a:r>
              <a:endParaRPr lang="nl-NL" sz="2000" dirty="0"/>
            </a:p>
          </p:txBody>
        </p:sp>
        <p:cxnSp>
          <p:nvCxnSpPr>
            <p:cNvPr id="18" name="Rechte verbindingslijn 17"/>
            <p:cNvCxnSpPr>
              <a:stCxn id="17" idx="2"/>
              <a:endCxn id="13" idx="0"/>
            </p:cNvCxnSpPr>
            <p:nvPr/>
          </p:nvCxnSpPr>
          <p:spPr>
            <a:xfrm flipH="1">
              <a:off x="1163319" y="3257610"/>
              <a:ext cx="812772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>
              <a:stCxn id="17" idx="2"/>
            </p:cNvCxnSpPr>
            <p:nvPr/>
          </p:nvCxnSpPr>
          <p:spPr>
            <a:xfrm>
              <a:off x="1976091" y="3257610"/>
              <a:ext cx="822349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1686113" y="4757082"/>
            <a:ext cx="764190" cy="720080"/>
            <a:chOff x="1830129" y="4297660"/>
            <a:chExt cx="764190" cy="72008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21" name="Rechte verbindingslijn 20"/>
            <p:cNvCxnSpPr>
              <a:stCxn id="22" idx="2"/>
              <a:endCxn id="9" idx="0"/>
            </p:cNvCxnSpPr>
            <p:nvPr/>
          </p:nvCxnSpPr>
          <p:spPr>
            <a:xfrm flipH="1">
              <a:off x="1830129" y="4697770"/>
              <a:ext cx="381034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2002612" y="4297660"/>
              <a:ext cx="417102" cy="400110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→</a:t>
              </a:r>
              <a:endParaRPr lang="nl-NL" sz="2000" dirty="0"/>
            </a:p>
          </p:txBody>
        </p:sp>
        <p:cxnSp>
          <p:nvCxnSpPr>
            <p:cNvPr id="23" name="Rechte verbindingslijn 22"/>
            <p:cNvCxnSpPr>
              <a:stCxn id="22" idx="2"/>
              <a:endCxn id="10" idx="0"/>
            </p:cNvCxnSpPr>
            <p:nvPr/>
          </p:nvCxnSpPr>
          <p:spPr>
            <a:xfrm>
              <a:off x="2211163" y="4697770"/>
              <a:ext cx="383156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ep 23"/>
          <p:cNvGrpSpPr/>
          <p:nvPr/>
        </p:nvGrpSpPr>
        <p:grpSpPr>
          <a:xfrm>
            <a:off x="2126746" y="4148391"/>
            <a:ext cx="1077102" cy="676846"/>
            <a:chOff x="2270762" y="3688969"/>
            <a:chExt cx="1077102" cy="67684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25" name="Rechte verbindingslijn 24"/>
            <p:cNvCxnSpPr/>
            <p:nvPr/>
          </p:nvCxnSpPr>
          <p:spPr>
            <a:xfrm flipH="1">
              <a:off x="2270762" y="3977690"/>
              <a:ext cx="587277" cy="37876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858039" y="3977690"/>
              <a:ext cx="489825" cy="38812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Boog 26"/>
            <p:cNvSpPr/>
            <p:nvPr/>
          </p:nvSpPr>
          <p:spPr>
            <a:xfrm>
              <a:off x="2724468" y="3688969"/>
              <a:ext cx="184666" cy="177329"/>
            </a:xfrm>
            <a:prstGeom prst="arc">
              <a:avLst>
                <a:gd name="adj1" fmla="val 18044129"/>
                <a:gd name="adj2" fmla="val 16367678"/>
              </a:avLst>
            </a:prstGeom>
            <a:ln>
              <a:headEnd type="arrow" w="med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941332" y="2875582"/>
            <a:ext cx="2078940" cy="369332"/>
            <a:chOff x="5085348" y="2416160"/>
            <a:chExt cx="2078940" cy="369332"/>
          </a:xfrm>
        </p:grpSpPr>
        <p:cxnSp>
          <p:nvCxnSpPr>
            <p:cNvPr id="29" name="Rechte verbindingslijn met pijl 28"/>
            <p:cNvCxnSpPr>
              <a:stCxn id="74" idx="3"/>
              <a:endCxn id="43" idx="2"/>
            </p:cNvCxnSpPr>
            <p:nvPr/>
          </p:nvCxnSpPr>
          <p:spPr>
            <a:xfrm>
              <a:off x="6948264" y="2600826"/>
              <a:ext cx="216024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/>
            <p:cNvCxnSpPr>
              <a:stCxn id="42" idx="6"/>
              <a:endCxn id="73" idx="1"/>
            </p:cNvCxnSpPr>
            <p:nvPr/>
          </p:nvCxnSpPr>
          <p:spPr>
            <a:xfrm>
              <a:off x="5085348" y="2600826"/>
              <a:ext cx="206732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ep 30"/>
            <p:cNvGrpSpPr/>
            <p:nvPr/>
          </p:nvGrpSpPr>
          <p:grpSpPr>
            <a:xfrm>
              <a:off x="5667800" y="2416160"/>
              <a:ext cx="909568" cy="369332"/>
              <a:chOff x="5667800" y="2416160"/>
              <a:chExt cx="909568" cy="369332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32" name="Rechte verbindingslijn met pijl 31"/>
              <p:cNvCxnSpPr>
                <a:stCxn id="73" idx="3"/>
                <a:endCxn id="34" idx="2"/>
              </p:cNvCxnSpPr>
              <p:nvPr/>
            </p:nvCxnSpPr>
            <p:spPr>
              <a:xfrm>
                <a:off x="5667800" y="2600826"/>
                <a:ext cx="27235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/>
              <p:cNvCxnSpPr>
                <a:stCxn id="34" idx="6"/>
                <a:endCxn id="74" idx="1"/>
              </p:cNvCxnSpPr>
              <p:nvPr/>
            </p:nvCxnSpPr>
            <p:spPr>
              <a:xfrm>
                <a:off x="6309484" y="2600826"/>
                <a:ext cx="267884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al 33"/>
              <p:cNvSpPr/>
              <p:nvPr/>
            </p:nvSpPr>
            <p:spPr>
              <a:xfrm>
                <a:off x="5940152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5" name="Groep 34"/>
          <p:cNvGrpSpPr/>
          <p:nvPr/>
        </p:nvGrpSpPr>
        <p:grpSpPr>
          <a:xfrm>
            <a:off x="4355976" y="2875582"/>
            <a:ext cx="3220212" cy="760730"/>
            <a:chOff x="4499992" y="2416160"/>
            <a:chExt cx="3220212" cy="760730"/>
          </a:xfrm>
        </p:grpSpPr>
        <p:cxnSp>
          <p:nvCxnSpPr>
            <p:cNvPr id="36" name="Rechte verbindingslijn met pijl 35"/>
            <p:cNvCxnSpPr>
              <a:stCxn id="54" idx="3"/>
              <a:endCxn id="42" idx="2"/>
            </p:cNvCxnSpPr>
            <p:nvPr/>
          </p:nvCxnSpPr>
          <p:spPr>
            <a:xfrm>
              <a:off x="4499992" y="2600826"/>
              <a:ext cx="216024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ep 36"/>
            <p:cNvGrpSpPr/>
            <p:nvPr/>
          </p:nvGrpSpPr>
          <p:grpSpPr>
            <a:xfrm>
              <a:off x="4716016" y="2416160"/>
              <a:ext cx="3004188" cy="760730"/>
              <a:chOff x="4716016" y="2416160"/>
              <a:chExt cx="3004188" cy="760730"/>
            </a:xfrm>
          </p:grpSpPr>
          <p:cxnSp>
            <p:nvCxnSpPr>
              <p:cNvPr id="38" name="Rechte verbindingslijn met pijl 37"/>
              <p:cNvCxnSpPr>
                <a:stCxn id="43" idx="6"/>
                <a:endCxn id="52" idx="1"/>
              </p:cNvCxnSpPr>
              <p:nvPr/>
            </p:nvCxnSpPr>
            <p:spPr>
              <a:xfrm>
                <a:off x="7533620" y="2600826"/>
                <a:ext cx="186584" cy="0"/>
              </a:xfrm>
              <a:prstGeom prst="straightConnector1">
                <a:avLst/>
              </a:prstGeom>
              <a:ln>
                <a:tailEnd type="arrow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ep 38"/>
              <p:cNvGrpSpPr/>
              <p:nvPr/>
            </p:nvGrpSpPr>
            <p:grpSpPr>
              <a:xfrm>
                <a:off x="4716016" y="2416160"/>
                <a:ext cx="2817604" cy="760730"/>
                <a:chOff x="4716016" y="2416160"/>
                <a:chExt cx="2817604" cy="760730"/>
              </a:xfrm>
            </p:grpSpPr>
            <p:cxnSp>
              <p:nvCxnSpPr>
                <p:cNvPr id="40" name="Gebogen verbindingslijn 39"/>
                <p:cNvCxnSpPr>
                  <a:stCxn id="43" idx="4"/>
                  <a:endCxn id="75" idx="3"/>
                </p:cNvCxnSpPr>
                <p:nvPr/>
              </p:nvCxnSpPr>
              <p:spPr>
                <a:xfrm rot="5400000">
                  <a:off x="6628874" y="2456810"/>
                  <a:ext cx="391398" cy="1048762"/>
                </a:xfrm>
                <a:prstGeom prst="bentConnector2">
                  <a:avLst/>
                </a:prstGeom>
                <a:ln>
                  <a:tailEnd type="arrow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bogen verbindingslijn 40"/>
                <p:cNvCxnSpPr>
                  <a:stCxn id="75" idx="1"/>
                  <a:endCxn id="42" idx="4"/>
                </p:cNvCxnSpPr>
                <p:nvPr/>
              </p:nvCxnSpPr>
              <p:spPr>
                <a:xfrm rot="10800000">
                  <a:off x="4900682" y="2785492"/>
                  <a:ext cx="1039470" cy="391398"/>
                </a:xfrm>
                <a:prstGeom prst="bentConnector2">
                  <a:avLst/>
                </a:prstGeom>
                <a:ln>
                  <a:tailEnd type="arrow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al 41"/>
                <p:cNvSpPr/>
                <p:nvPr/>
              </p:nvSpPr>
              <p:spPr>
                <a:xfrm>
                  <a:off x="4716016" y="2416160"/>
                  <a:ext cx="369332" cy="369332"/>
                </a:xfrm>
                <a:prstGeom prst="ellipse">
                  <a:avLst/>
                </a:prstGeom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Ovaal 42"/>
                <p:cNvSpPr/>
                <p:nvPr/>
              </p:nvSpPr>
              <p:spPr>
                <a:xfrm>
                  <a:off x="7164288" y="2416160"/>
                  <a:ext cx="369332" cy="369332"/>
                </a:xfrm>
                <a:prstGeom prst="ellipse">
                  <a:avLst/>
                </a:prstGeom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44" name="Groep 43"/>
          <p:cNvGrpSpPr/>
          <p:nvPr/>
        </p:nvGrpSpPr>
        <p:grpSpPr>
          <a:xfrm>
            <a:off x="3141132" y="2196152"/>
            <a:ext cx="5607332" cy="1048762"/>
            <a:chOff x="3285148" y="1736730"/>
            <a:chExt cx="5607332" cy="1048762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45" name="Ovaal 44"/>
            <p:cNvSpPr/>
            <p:nvPr/>
          </p:nvSpPr>
          <p:spPr>
            <a:xfrm>
              <a:off x="3491880" y="198411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6" name="Rechte verbindingslijn met pijl 45"/>
            <p:cNvCxnSpPr>
              <a:endCxn id="45" idx="2"/>
            </p:cNvCxnSpPr>
            <p:nvPr/>
          </p:nvCxnSpPr>
          <p:spPr>
            <a:xfrm>
              <a:off x="3285148" y="2168778"/>
              <a:ext cx="2067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>
              <a:stCxn id="45" idx="7"/>
              <a:endCxn id="56" idx="1"/>
            </p:cNvCxnSpPr>
            <p:nvPr/>
          </p:nvCxnSpPr>
          <p:spPr>
            <a:xfrm flipV="1">
              <a:off x="3807125" y="1736730"/>
              <a:ext cx="620859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>
              <a:stCxn id="67" idx="3"/>
              <a:endCxn id="49" idx="1"/>
            </p:cNvCxnSpPr>
            <p:nvPr/>
          </p:nvCxnSpPr>
          <p:spPr>
            <a:xfrm>
              <a:off x="7812360" y="1746022"/>
              <a:ext cx="558143" cy="29217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al 48"/>
            <p:cNvSpPr/>
            <p:nvPr/>
          </p:nvSpPr>
          <p:spPr>
            <a:xfrm>
              <a:off x="8316416" y="198411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0" name="Rechte verbindingslijn met pijl 49"/>
            <p:cNvCxnSpPr>
              <a:stCxn id="49" idx="6"/>
            </p:cNvCxnSpPr>
            <p:nvPr/>
          </p:nvCxnSpPr>
          <p:spPr>
            <a:xfrm>
              <a:off x="8685748" y="2168778"/>
              <a:ext cx="2067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/>
            <p:cNvCxnSpPr>
              <a:stCxn id="45" idx="5"/>
              <a:endCxn id="54" idx="1"/>
            </p:cNvCxnSpPr>
            <p:nvPr/>
          </p:nvCxnSpPr>
          <p:spPr>
            <a:xfrm>
              <a:off x="3807125" y="2299357"/>
              <a:ext cx="332827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7720204" y="2416160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53" name="Rechte verbindingslijn met pijl 52"/>
            <p:cNvCxnSpPr>
              <a:stCxn id="52" idx="3"/>
              <a:endCxn id="49" idx="3"/>
            </p:cNvCxnSpPr>
            <p:nvPr/>
          </p:nvCxnSpPr>
          <p:spPr>
            <a:xfrm flipV="1">
              <a:off x="8089536" y="2299357"/>
              <a:ext cx="280967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kstvak 53"/>
            <p:cNvSpPr txBox="1"/>
            <p:nvPr/>
          </p:nvSpPr>
          <p:spPr>
            <a:xfrm>
              <a:off x="4139952" y="2416160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</p:grpSp>
      <p:grpSp>
        <p:nvGrpSpPr>
          <p:cNvPr id="55" name="Groep 54"/>
          <p:cNvGrpSpPr/>
          <p:nvPr/>
        </p:nvGrpSpPr>
        <p:grpSpPr>
          <a:xfrm>
            <a:off x="4283968" y="1723454"/>
            <a:ext cx="3384376" cy="945396"/>
            <a:chOff x="3966496" y="1273324"/>
            <a:chExt cx="3384376" cy="94539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6" name="Tekstvak 55"/>
            <p:cNvSpPr txBox="1"/>
            <p:nvPr/>
          </p:nvSpPr>
          <p:spPr>
            <a:xfrm>
              <a:off x="3966496" y="1561356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sp>
          <p:nvSpPr>
            <p:cNvPr id="57" name="Ovaal 56"/>
            <p:cNvSpPr/>
            <p:nvPr/>
          </p:nvSpPr>
          <p:spPr>
            <a:xfrm>
              <a:off x="4758584" y="127332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8" name="Rechte verbindingslijn met pijl 57"/>
            <p:cNvCxnSpPr>
              <a:stCxn id="57" idx="6"/>
              <a:endCxn id="71" idx="1"/>
            </p:cNvCxnSpPr>
            <p:nvPr/>
          </p:nvCxnSpPr>
          <p:spPr>
            <a:xfrm>
              <a:off x="5127916" y="1457990"/>
              <a:ext cx="35074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>
              <a:stCxn id="56" idx="3"/>
              <a:endCxn id="57" idx="2"/>
            </p:cNvCxnSpPr>
            <p:nvPr/>
          </p:nvCxnSpPr>
          <p:spPr>
            <a:xfrm flipV="1">
              <a:off x="4315680" y="1457990"/>
              <a:ext cx="442904" cy="2880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al 59"/>
            <p:cNvSpPr/>
            <p:nvPr/>
          </p:nvSpPr>
          <p:spPr>
            <a:xfrm>
              <a:off x="4758584" y="184938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1" name="Rechte verbindingslijn met pijl 60"/>
            <p:cNvCxnSpPr>
              <a:stCxn id="56" idx="3"/>
              <a:endCxn id="60" idx="2"/>
            </p:cNvCxnSpPr>
            <p:nvPr/>
          </p:nvCxnSpPr>
          <p:spPr>
            <a:xfrm>
              <a:off x="4315680" y="1746022"/>
              <a:ext cx="442904" cy="2880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Rechte verbindingslijn met pijl 61"/>
            <p:cNvCxnSpPr>
              <a:stCxn id="60" idx="6"/>
              <a:endCxn id="72" idx="1"/>
            </p:cNvCxnSpPr>
            <p:nvPr/>
          </p:nvCxnSpPr>
          <p:spPr>
            <a:xfrm>
              <a:off x="5127916" y="2034054"/>
              <a:ext cx="3459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al 62"/>
            <p:cNvSpPr/>
            <p:nvPr/>
          </p:nvSpPr>
          <p:spPr>
            <a:xfrm>
              <a:off x="6189452" y="127332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/>
            <p:nvPr/>
          </p:nvSpPr>
          <p:spPr>
            <a:xfrm>
              <a:off x="6189452" y="184938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5" name="Rechte verbindingslijn met pijl 64"/>
            <p:cNvCxnSpPr>
              <a:stCxn id="71" idx="3"/>
              <a:endCxn id="63" idx="2"/>
            </p:cNvCxnSpPr>
            <p:nvPr/>
          </p:nvCxnSpPr>
          <p:spPr>
            <a:xfrm>
              <a:off x="5843528" y="1457990"/>
              <a:ext cx="3459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Rechte verbindingslijn met pijl 65"/>
            <p:cNvCxnSpPr>
              <a:stCxn id="72" idx="3"/>
              <a:endCxn id="64" idx="2"/>
            </p:cNvCxnSpPr>
            <p:nvPr/>
          </p:nvCxnSpPr>
          <p:spPr>
            <a:xfrm>
              <a:off x="5838704" y="2034054"/>
              <a:ext cx="35074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kstvak 66"/>
            <p:cNvSpPr txBox="1"/>
            <p:nvPr/>
          </p:nvSpPr>
          <p:spPr>
            <a:xfrm>
              <a:off x="6990832" y="1570648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68" name="Rechte verbindingslijn met pijl 67"/>
            <p:cNvCxnSpPr>
              <a:stCxn id="63" idx="6"/>
              <a:endCxn id="67" idx="1"/>
            </p:cNvCxnSpPr>
            <p:nvPr/>
          </p:nvCxnSpPr>
          <p:spPr>
            <a:xfrm>
              <a:off x="6558784" y="1457990"/>
              <a:ext cx="432048" cy="29732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/>
            <p:cNvCxnSpPr>
              <a:stCxn id="64" idx="6"/>
              <a:endCxn id="67" idx="1"/>
            </p:cNvCxnSpPr>
            <p:nvPr/>
          </p:nvCxnSpPr>
          <p:spPr>
            <a:xfrm flipV="1">
              <a:off x="6558784" y="1755314"/>
              <a:ext cx="432048" cy="2787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ep 69"/>
          <p:cNvGrpSpPr/>
          <p:nvPr/>
        </p:nvGrpSpPr>
        <p:grpSpPr>
          <a:xfrm>
            <a:off x="5148064" y="1723454"/>
            <a:ext cx="1656184" cy="2097524"/>
            <a:chOff x="5292080" y="1264032"/>
            <a:chExt cx="1656184" cy="2097524"/>
          </a:xfrm>
        </p:grpSpPr>
        <p:sp>
          <p:nvSpPr>
            <p:cNvPr id="71" name="Tekstvak 70"/>
            <p:cNvSpPr txBox="1"/>
            <p:nvPr/>
          </p:nvSpPr>
          <p:spPr>
            <a:xfrm>
              <a:off x="5940152" y="1264032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a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5935328" y="1840096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b</a:t>
              </a: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5292080" y="2416160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c</a:t>
              </a:r>
              <a:endParaRPr lang="nl-NL" dirty="0"/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6577368" y="2416160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5940152" y="2992224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e</a:t>
              </a:r>
              <a:endParaRPr lang="nl-NL" dirty="0"/>
            </a:p>
          </p:txBody>
        </p:sp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eemans\Desktop\Actions-view-filter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0" y="32899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al 56"/>
          <p:cNvSpPr/>
          <p:nvPr/>
        </p:nvSpPr>
        <p:spPr>
          <a:xfrm>
            <a:off x="2339752" y="2708920"/>
            <a:ext cx="2736304" cy="8390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Sander Leemans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DD74-9364-4219-B77C-357BEA04F09E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106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5239438" y="2590335"/>
            <a:ext cx="3542773" cy="1325239"/>
            <a:chOff x="3460522" y="3790003"/>
            <a:chExt cx="5607332" cy="2097524"/>
          </a:xfrm>
        </p:grpSpPr>
        <p:cxnSp>
          <p:nvCxnSpPr>
            <p:cNvPr id="10" name="Rechte verbindingslijn met pijl 9"/>
            <p:cNvCxnSpPr>
              <a:stCxn id="45" idx="3"/>
              <a:endCxn id="50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Rechte verbindingslijn met pijl 10"/>
            <p:cNvCxnSpPr>
              <a:stCxn id="49" idx="6"/>
              <a:endCxn id="44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Rechte verbindingslijn met pijl 11"/>
            <p:cNvCxnSpPr>
              <a:stCxn id="44" idx="3"/>
              <a:endCxn id="14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Rechte verbindingslijn met pijl 12"/>
            <p:cNvCxnSpPr>
              <a:stCxn id="14" idx="6"/>
              <a:endCxn id="45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Ovaal 13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met pijl 14"/>
            <p:cNvCxnSpPr>
              <a:stCxn id="27" idx="3"/>
              <a:endCxn id="49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50" idx="6"/>
              <a:endCxn id="25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7" name="Groep 16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47" name="Gebogen verbindingslijn 46"/>
              <p:cNvCxnSpPr>
                <a:stCxn id="50" idx="4"/>
                <a:endCxn id="46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Gebogen verbindingslijn 47"/>
              <p:cNvCxnSpPr>
                <a:stCxn id="46" idx="1"/>
                <a:endCxn id="49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9" name="Ovaal 48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Ovaal 17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endCxn id="18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Rechte verbindingslijn met pijl 19"/>
            <p:cNvCxnSpPr>
              <a:stCxn id="18" idx="7"/>
              <a:endCxn id="28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Rechte verbindingslijn met pijl 20"/>
            <p:cNvCxnSpPr>
              <a:stCxn id="39" idx="3"/>
              <a:endCxn id="22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Ovaal 21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met pijl 22"/>
            <p:cNvCxnSpPr>
              <a:stCxn id="22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18" idx="5"/>
              <a:endCxn id="27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6" name="Rechte verbindingslijn met pijl 25"/>
            <p:cNvCxnSpPr>
              <a:stCxn id="25" idx="3"/>
              <a:endCxn id="22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9" name="Ovaal 28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/>
            <p:cNvCxnSpPr>
              <a:stCxn id="29" idx="6"/>
              <a:endCxn id="42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Rechte verbindingslijn met pijl 30"/>
            <p:cNvCxnSpPr>
              <a:stCxn id="28" idx="3"/>
              <a:endCxn id="29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al 31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28" idx="3"/>
              <a:endCxn id="32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2" idx="6"/>
              <a:endCxn id="43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7" name="Rechte verbindingslijn met pijl 36"/>
            <p:cNvCxnSpPr>
              <a:stCxn id="42" idx="3"/>
              <a:endCxn id="35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Rechte verbindingslijn met pijl 37"/>
            <p:cNvCxnSpPr>
              <a:stCxn id="43" idx="3"/>
              <a:endCxn id="36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0" name="Rechte verbindingslijn met pijl 39"/>
            <p:cNvCxnSpPr>
              <a:stCxn id="35" idx="6"/>
              <a:endCxn id="39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36" idx="6"/>
              <a:endCxn id="39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2" name="PIJL-RECHTS 51"/>
          <p:cNvSpPr/>
          <p:nvPr/>
        </p:nvSpPr>
        <p:spPr>
          <a:xfrm>
            <a:off x="2566148" y="2985793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ep 57"/>
          <p:cNvGrpSpPr/>
          <p:nvPr/>
        </p:nvGrpSpPr>
        <p:grpSpPr>
          <a:xfrm>
            <a:off x="1293168" y="4348122"/>
            <a:ext cx="5735944" cy="1313126"/>
            <a:chOff x="1293168" y="4348122"/>
            <a:chExt cx="5735944" cy="1313126"/>
          </a:xfrm>
        </p:grpSpPr>
        <p:cxnSp>
          <p:nvCxnSpPr>
            <p:cNvPr id="53" name="Gebogen verbindingslijn 52"/>
            <p:cNvCxnSpPr/>
            <p:nvPr/>
          </p:nvCxnSpPr>
          <p:spPr>
            <a:xfrm rot="5400000" flipH="1">
              <a:off x="4116645" y="1524645"/>
              <a:ext cx="88989" cy="5735944"/>
            </a:xfrm>
            <a:prstGeom prst="bentConnector3">
              <a:avLst>
                <a:gd name="adj1" fmla="val -1395517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3973427" y="507647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?</a:t>
              </a:r>
              <a:endParaRPr lang="en-GB" sz="3200" dirty="0"/>
            </a:p>
          </p:txBody>
        </p:sp>
      </p:grpSp>
      <p:sp>
        <p:nvSpPr>
          <p:cNvPr id="54" name="Ovaal 53"/>
          <p:cNvSpPr/>
          <p:nvPr/>
        </p:nvSpPr>
        <p:spPr>
          <a:xfrm>
            <a:off x="2339752" y="2708920"/>
            <a:ext cx="2736304" cy="839077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Ovaal 58"/>
          <p:cNvSpPr/>
          <p:nvPr/>
        </p:nvSpPr>
        <p:spPr>
          <a:xfrm>
            <a:off x="5156904" y="2107527"/>
            <a:ext cx="3744416" cy="2160239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3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Divide &amp; conquer</a:t>
            </a:r>
            <a:endParaRPr lang="en-GB" dirty="0"/>
          </a:p>
        </p:txBody>
      </p:sp>
      <p:sp>
        <p:nvSpPr>
          <p:cNvPr id="49" name="Tekstvak 48"/>
          <p:cNvSpPr txBox="1"/>
          <p:nvPr/>
        </p:nvSpPr>
        <p:spPr>
          <a:xfrm>
            <a:off x="899592" y="2405206"/>
            <a:ext cx="19848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{&lt;</a:t>
            </a:r>
            <a:r>
              <a:rPr lang="en-GB" sz="2800" dirty="0" err="1"/>
              <a:t>a,c,d,e,b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a,b,e,d,c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a,e,c,b,d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a,d,b,c,e</a:t>
            </a:r>
            <a:r>
              <a:rPr lang="en-GB" sz="2800" dirty="0"/>
              <a:t>&gt;}</a:t>
            </a:r>
          </a:p>
        </p:txBody>
      </p:sp>
      <p:sp>
        <p:nvSpPr>
          <p:cNvPr id="53" name="PIJL-RECHTS 5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2" descr="G:\presentations\PhD club - AIS meeting\processTree-se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18462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hthoek 59"/>
          <p:cNvSpPr/>
          <p:nvPr/>
        </p:nvSpPr>
        <p:spPr>
          <a:xfrm>
            <a:off x="827584" y="2340893"/>
            <a:ext cx="648072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hthoek 61"/>
          <p:cNvSpPr/>
          <p:nvPr/>
        </p:nvSpPr>
        <p:spPr>
          <a:xfrm>
            <a:off x="1475656" y="2340893"/>
            <a:ext cx="1603059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vak 53"/>
          <p:cNvSpPr txBox="1"/>
          <p:nvPr/>
        </p:nvSpPr>
        <p:spPr>
          <a:xfrm>
            <a:off x="5076056" y="2405206"/>
            <a:ext cx="9172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{&lt;a&gt;,</a:t>
            </a:r>
          </a:p>
          <a:p>
            <a:r>
              <a:rPr lang="en-GB" sz="2800" dirty="0" smtClean="0"/>
              <a:t> &lt;a&gt;,</a:t>
            </a:r>
          </a:p>
          <a:p>
            <a:r>
              <a:rPr lang="en-GB" sz="2800" dirty="0" smtClean="0"/>
              <a:t> &lt;a&gt;,</a:t>
            </a:r>
          </a:p>
          <a:p>
            <a:r>
              <a:rPr lang="en-GB" sz="2800" dirty="0" smtClean="0"/>
              <a:t> &lt;a&gt;}</a:t>
            </a:r>
            <a:endParaRPr lang="en-GB" sz="2800" dirty="0"/>
          </a:p>
        </p:txBody>
      </p:sp>
      <p:sp>
        <p:nvSpPr>
          <p:cNvPr id="55" name="Tekstvak 54"/>
          <p:cNvSpPr txBox="1"/>
          <p:nvPr/>
        </p:nvSpPr>
        <p:spPr>
          <a:xfrm>
            <a:off x="6758623" y="2405206"/>
            <a:ext cx="17235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{&lt;</a:t>
            </a:r>
            <a:r>
              <a:rPr lang="en-GB" sz="2800" dirty="0" err="1"/>
              <a:t>c,d,e,b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b,e,d,c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e,c,b,d</a:t>
            </a:r>
            <a:r>
              <a:rPr lang="en-GB" sz="2800" dirty="0"/>
              <a:t>&gt;,</a:t>
            </a:r>
          </a:p>
          <a:p>
            <a:r>
              <a:rPr lang="en-GB" sz="2800" dirty="0"/>
              <a:t> &lt;</a:t>
            </a:r>
            <a:r>
              <a:rPr lang="en-GB" sz="2800" dirty="0" err="1"/>
              <a:t>d,b,c,e</a:t>
            </a:r>
            <a:r>
              <a:rPr lang="en-GB" sz="2800" dirty="0"/>
              <a:t>&gt;}</a:t>
            </a:r>
          </a:p>
        </p:txBody>
      </p:sp>
      <p:sp>
        <p:nvSpPr>
          <p:cNvPr id="63" name="Rechthoek 62"/>
          <p:cNvSpPr/>
          <p:nvPr/>
        </p:nvSpPr>
        <p:spPr>
          <a:xfrm>
            <a:off x="6758623" y="2348880"/>
            <a:ext cx="1917834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hthoek 63"/>
          <p:cNvSpPr/>
          <p:nvPr/>
        </p:nvSpPr>
        <p:spPr>
          <a:xfrm>
            <a:off x="5076055" y="2348880"/>
            <a:ext cx="917239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Boog 65"/>
          <p:cNvSpPr/>
          <p:nvPr/>
        </p:nvSpPr>
        <p:spPr>
          <a:xfrm>
            <a:off x="7730910" y="3087960"/>
            <a:ext cx="3214414" cy="2573288"/>
          </a:xfrm>
          <a:prstGeom prst="arc">
            <a:avLst>
              <a:gd name="adj1" fmla="val 8986458"/>
              <a:gd name="adj2" fmla="val 10841295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kstvak 66"/>
          <p:cNvSpPr txBox="1"/>
          <p:nvPr/>
        </p:nvSpPr>
        <p:spPr>
          <a:xfrm>
            <a:off x="7236296" y="50660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recurse</a:t>
            </a:r>
            <a:endParaRPr lang="en-GB" sz="2800" dirty="0"/>
          </a:p>
        </p:txBody>
      </p:sp>
      <p:grpSp>
        <p:nvGrpSpPr>
          <p:cNvPr id="75" name="Groep 74"/>
          <p:cNvGrpSpPr/>
          <p:nvPr/>
        </p:nvGrpSpPr>
        <p:grpSpPr>
          <a:xfrm>
            <a:off x="2329694" y="3508995"/>
            <a:ext cx="3214414" cy="1955393"/>
            <a:chOff x="2329694" y="3508995"/>
            <a:chExt cx="3214414" cy="1955393"/>
          </a:xfrm>
        </p:grpSpPr>
        <p:sp>
          <p:nvSpPr>
            <p:cNvPr id="65" name="Boog 64"/>
            <p:cNvSpPr/>
            <p:nvPr/>
          </p:nvSpPr>
          <p:spPr>
            <a:xfrm>
              <a:off x="2329694" y="3508995"/>
              <a:ext cx="3214414" cy="1728192"/>
            </a:xfrm>
            <a:prstGeom prst="arc">
              <a:avLst>
                <a:gd name="adj1" fmla="val 21131"/>
                <a:gd name="adj2" fmla="val 3303672"/>
              </a:avLst>
            </a:prstGeom>
            <a:ln w="38100"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2987824" y="4941168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/>
                <a:t>recurse</a:t>
              </a:r>
              <a:endParaRPr lang="en-GB" sz="2800" dirty="0"/>
            </a:p>
          </p:txBody>
        </p:sp>
      </p:grpSp>
      <p:sp>
        <p:nvSpPr>
          <p:cNvPr id="72" name="Tekstvak 71"/>
          <p:cNvSpPr txBox="1"/>
          <p:nvPr/>
        </p:nvSpPr>
        <p:spPr>
          <a:xfrm>
            <a:off x="5220072" y="231110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76" name="Tijdelijke aanduiding voor voettekst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sp>
        <p:nvSpPr>
          <p:cNvPr id="77" name="Tijdelijke aanduiding voor dia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9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62" grpId="0" animBg="1"/>
      <p:bldP spid="54" grpId="0"/>
      <p:bldP spid="54" grpId="1"/>
      <p:bldP spid="55" grpId="0"/>
      <p:bldP spid="63" grpId="0" animBg="1"/>
      <p:bldP spid="64" grpId="0" animBg="1"/>
      <p:bldP spid="64" grpId="1" animBg="1"/>
      <p:bldP spid="66" grpId="0" animBg="1"/>
      <p:bldP spid="67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operator</a:t>
            </a:r>
            <a:endParaRPr lang="en-GB" dirty="0"/>
          </a:p>
        </p:txBody>
      </p:sp>
      <p:sp>
        <p:nvSpPr>
          <p:cNvPr id="53" name="PIJL-RECHTS 5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ep 2"/>
          <p:cNvGrpSpPr/>
          <p:nvPr/>
        </p:nvGrpSpPr>
        <p:grpSpPr>
          <a:xfrm>
            <a:off x="827584" y="2340893"/>
            <a:ext cx="2251131" cy="2024211"/>
            <a:chOff x="827584" y="2340893"/>
            <a:chExt cx="2251131" cy="2024211"/>
          </a:xfrm>
        </p:grpSpPr>
        <p:sp>
          <p:nvSpPr>
            <p:cNvPr id="49" name="Tekstvak 48"/>
            <p:cNvSpPr txBox="1"/>
            <p:nvPr/>
          </p:nvSpPr>
          <p:spPr>
            <a:xfrm>
              <a:off x="899592" y="2405206"/>
              <a:ext cx="200118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{&lt;</a:t>
              </a:r>
              <a:r>
                <a:rPr lang="en-GB" sz="2800" dirty="0" err="1" smtClean="0"/>
                <a:t>a,c,d,e,b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a,b,e,d,c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a,e,c,b,d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a,d,b,c,e</a:t>
              </a:r>
              <a:r>
                <a:rPr lang="en-GB" sz="2800" dirty="0" smtClean="0"/>
                <a:t>&gt;}</a:t>
              </a:r>
              <a:endParaRPr lang="en-GB" sz="2800" dirty="0"/>
            </a:p>
          </p:txBody>
        </p:sp>
        <p:sp>
          <p:nvSpPr>
            <p:cNvPr id="60" name="Rechthoek 59"/>
            <p:cNvSpPr/>
            <p:nvPr/>
          </p:nvSpPr>
          <p:spPr>
            <a:xfrm>
              <a:off x="827584" y="2340893"/>
              <a:ext cx="648072" cy="20242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hthoek 61"/>
            <p:cNvSpPr/>
            <p:nvPr/>
          </p:nvSpPr>
          <p:spPr>
            <a:xfrm>
              <a:off x="1475656" y="2340893"/>
              <a:ext cx="1603059" cy="20242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5220072" y="1340768"/>
            <a:ext cx="5725252" cy="4320480"/>
            <a:chOff x="5220072" y="1340768"/>
            <a:chExt cx="5725252" cy="4320480"/>
          </a:xfrm>
        </p:grpSpPr>
        <p:sp>
          <p:nvSpPr>
            <p:cNvPr id="66" name="Boog 65"/>
            <p:cNvSpPr/>
            <p:nvPr/>
          </p:nvSpPr>
          <p:spPr>
            <a:xfrm>
              <a:off x="7730910" y="3087960"/>
              <a:ext cx="3214414" cy="2573288"/>
            </a:xfrm>
            <a:prstGeom prst="arc">
              <a:avLst>
                <a:gd name="adj1" fmla="val 8986458"/>
                <a:gd name="adj2" fmla="val 10841295"/>
              </a:avLst>
            </a:prstGeom>
            <a:ln w="38100"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5220072" y="1340768"/>
              <a:ext cx="3816424" cy="4248472"/>
              <a:chOff x="5220072" y="1340768"/>
              <a:chExt cx="3816424" cy="4248472"/>
            </a:xfrm>
          </p:grpSpPr>
          <p:pic>
            <p:nvPicPr>
              <p:cNvPr id="56" name="Picture 2" descr="G:\presentations\PhD club - AIS meeting\processTree-seq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340768"/>
                <a:ext cx="1846262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kstvak 54"/>
              <p:cNvSpPr txBox="1"/>
              <p:nvPr/>
            </p:nvSpPr>
            <p:spPr>
              <a:xfrm>
                <a:off x="6758623" y="2405206"/>
                <a:ext cx="172867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{&lt;</a:t>
                </a:r>
                <a:r>
                  <a:rPr lang="en-GB" sz="2800" dirty="0" err="1" smtClean="0"/>
                  <a:t>c,d,e,b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b,e,d,c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e,c,b,d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d,b,c,e</a:t>
                </a:r>
                <a:r>
                  <a:rPr lang="en-GB" sz="2800" dirty="0" smtClean="0"/>
                  <a:t>&gt;}</a:t>
                </a:r>
                <a:endParaRPr lang="en-GB" sz="2800" dirty="0"/>
              </a:p>
            </p:txBody>
          </p:sp>
          <p:sp>
            <p:nvSpPr>
              <p:cNvPr id="63" name="Rechthoek 62"/>
              <p:cNvSpPr/>
              <p:nvPr/>
            </p:nvSpPr>
            <p:spPr>
              <a:xfrm>
                <a:off x="6758623" y="2348880"/>
                <a:ext cx="1917834" cy="20242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ekstvak 66"/>
              <p:cNvSpPr txBox="1"/>
              <p:nvPr/>
            </p:nvSpPr>
            <p:spPr>
              <a:xfrm>
                <a:off x="7236296" y="5066020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err="1" smtClean="0"/>
                  <a:t>recurse</a:t>
                </a:r>
                <a:endParaRPr lang="en-GB" sz="2800" dirty="0"/>
              </a:p>
            </p:txBody>
          </p:sp>
          <p:sp>
            <p:nvSpPr>
              <p:cNvPr id="72" name="Tekstvak 71"/>
              <p:cNvSpPr txBox="1"/>
              <p:nvPr/>
            </p:nvSpPr>
            <p:spPr>
              <a:xfrm>
                <a:off x="5220072" y="2311101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a</a:t>
                </a:r>
                <a:endParaRPr lang="en-GB" sz="2800" dirty="0"/>
              </a:p>
            </p:txBody>
          </p:sp>
        </p:grpSp>
      </p:grpSp>
      <p:sp>
        <p:nvSpPr>
          <p:cNvPr id="76" name="Tijdelijke aanduiding voor voettekst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sp>
        <p:nvSpPr>
          <p:cNvPr id="77" name="Tijdelijke aanduiding voor dia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  <p:sp>
        <p:nvSpPr>
          <p:cNvPr id="23" name="PIJL-RECHTS 2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Rechte verbindingslijn 42"/>
          <p:cNvCxnSpPr/>
          <p:nvPr/>
        </p:nvCxnSpPr>
        <p:spPr>
          <a:xfrm flipH="1">
            <a:off x="2638971" y="1268760"/>
            <a:ext cx="1539476" cy="245357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2006260" y="4806794"/>
            <a:ext cx="5386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Find cut in directly-follows graph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Sequence</a:t>
            </a:r>
            <a:r>
              <a:rPr lang="en-GB" sz="2800" dirty="0" smtClean="0"/>
              <a:t>: edges crossing one-way only</a:t>
            </a:r>
            <a:endParaRPr lang="en-GB" sz="2800" dirty="0"/>
          </a:p>
        </p:txBody>
      </p:sp>
      <p:grpSp>
        <p:nvGrpSpPr>
          <p:cNvPr id="47" name="Groep 46"/>
          <p:cNvGrpSpPr/>
          <p:nvPr/>
        </p:nvGrpSpPr>
        <p:grpSpPr>
          <a:xfrm>
            <a:off x="2724633" y="1556792"/>
            <a:ext cx="2676346" cy="3321660"/>
            <a:chOff x="1907704" y="2348880"/>
            <a:chExt cx="2676346" cy="3321660"/>
          </a:xfrm>
        </p:grpSpPr>
        <p:sp>
          <p:nvSpPr>
            <p:cNvPr id="50" name="Tekstvak 49"/>
            <p:cNvSpPr txBox="1"/>
            <p:nvPr/>
          </p:nvSpPr>
          <p:spPr>
            <a:xfrm>
              <a:off x="2627784" y="3717032"/>
              <a:ext cx="30649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4289550" y="3717032"/>
              <a:ext cx="282450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dirty="0" smtClean="0"/>
                <a:t>c</a:t>
              </a:r>
              <a:endParaRPr lang="nl-NL" dirty="0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2646246" y="53012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4283968" y="52919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</a:t>
              </a:r>
              <a:endParaRPr lang="nl-NL" dirty="0"/>
            </a:p>
          </p:txBody>
        </p:sp>
        <p:cxnSp>
          <p:nvCxnSpPr>
            <p:cNvPr id="57" name="Rechte verbindingslijn met pijl 56"/>
            <p:cNvCxnSpPr>
              <a:stCxn id="52" idx="3"/>
              <a:endCxn id="54" idx="1"/>
            </p:cNvCxnSpPr>
            <p:nvPr/>
          </p:nvCxnSpPr>
          <p:spPr>
            <a:xfrm flipV="1">
              <a:off x="2934278" y="5476582"/>
              <a:ext cx="1349690" cy="929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kstvak 58"/>
            <p:cNvSpPr txBox="1"/>
            <p:nvPr/>
          </p:nvSpPr>
          <p:spPr>
            <a:xfrm>
              <a:off x="1907704" y="2348880"/>
              <a:ext cx="288032" cy="369332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</a:t>
              </a:r>
              <a:endParaRPr lang="nl-NL" dirty="0"/>
            </a:p>
          </p:txBody>
        </p:sp>
        <p:cxnSp>
          <p:nvCxnSpPr>
            <p:cNvPr id="61" name="Gebogen verbindingslijn 60"/>
            <p:cNvCxnSpPr>
              <a:stCxn id="59" idx="2"/>
              <a:endCxn id="52" idx="1"/>
            </p:cNvCxnSpPr>
            <p:nvPr/>
          </p:nvCxnSpPr>
          <p:spPr>
            <a:xfrm rot="16200000" flipH="1">
              <a:off x="965152" y="3804780"/>
              <a:ext cx="2767662" cy="594526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Rechte verbindingslijn met pijl 63"/>
            <p:cNvCxnSpPr>
              <a:stCxn id="50" idx="2"/>
              <a:endCxn id="52" idx="0"/>
            </p:cNvCxnSpPr>
            <p:nvPr/>
          </p:nvCxnSpPr>
          <p:spPr>
            <a:xfrm>
              <a:off x="2781031" y="4086364"/>
              <a:ext cx="9231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Rechte verbindingslijn met pijl 64"/>
            <p:cNvCxnSpPr>
              <a:stCxn id="50" idx="3"/>
              <a:endCxn id="51" idx="1"/>
            </p:cNvCxnSpPr>
            <p:nvPr/>
          </p:nvCxnSpPr>
          <p:spPr>
            <a:xfrm>
              <a:off x="2934278" y="3901698"/>
              <a:ext cx="1355272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/>
            <p:cNvCxnSpPr>
              <a:stCxn id="51" idx="2"/>
              <a:endCxn id="54" idx="0"/>
            </p:cNvCxnSpPr>
            <p:nvPr/>
          </p:nvCxnSpPr>
          <p:spPr>
            <a:xfrm>
              <a:off x="4430775" y="4086364"/>
              <a:ext cx="3234" cy="120555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/>
            <p:cNvCxnSpPr/>
            <p:nvPr/>
          </p:nvCxnSpPr>
          <p:spPr>
            <a:xfrm flipH="1">
              <a:off x="2987824" y="4077072"/>
              <a:ext cx="1296144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Rechte verbindingslijn met pijl 69"/>
            <p:cNvCxnSpPr/>
            <p:nvPr/>
          </p:nvCxnSpPr>
          <p:spPr>
            <a:xfrm flipH="1" flipV="1">
              <a:off x="2934278" y="4086364"/>
              <a:ext cx="1349690" cy="12148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Rechte verbindingslijn met pijl 70"/>
            <p:cNvCxnSpPr/>
            <p:nvPr/>
          </p:nvCxnSpPr>
          <p:spPr>
            <a:xfrm flipH="1" flipV="1">
              <a:off x="2177273" y="2749570"/>
              <a:ext cx="450511" cy="1039470"/>
            </a:xfrm>
            <a:prstGeom prst="straightConnector1">
              <a:avLst/>
            </a:prstGeom>
            <a:ln>
              <a:headEnd type="arrow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Rechte verbindingslijn met pijl 72"/>
            <p:cNvCxnSpPr/>
            <p:nvPr/>
          </p:nvCxnSpPr>
          <p:spPr>
            <a:xfrm flipH="1" flipV="1">
              <a:off x="2267744" y="2636912"/>
              <a:ext cx="2021806" cy="1120770"/>
            </a:xfrm>
            <a:prstGeom prst="straightConnector1">
              <a:avLst/>
            </a:prstGeom>
            <a:ln>
              <a:headEnd type="arrow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bogen verbindingslijn 73"/>
            <p:cNvCxnSpPr>
              <a:endCxn id="54" idx="3"/>
            </p:cNvCxnSpPr>
            <p:nvPr/>
          </p:nvCxnSpPr>
          <p:spPr>
            <a:xfrm rot="16200000" flipH="1">
              <a:off x="1954379" y="2846911"/>
              <a:ext cx="2943036" cy="2316306"/>
            </a:xfrm>
            <a:prstGeom prst="bentConnector4">
              <a:avLst>
                <a:gd name="adj1" fmla="val 42"/>
                <a:gd name="adj2" fmla="val 109869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1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1679E-7 L -0.12309 3.8167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198E-6 L -0.18107 3.4119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5663E-6 L 0.11615 -2.4566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198E-6 L 0.23629 3.4119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3" grpId="0" animBg="1"/>
      <p:bldP spid="4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629</Words>
  <Application>Microsoft Office PowerPoint</Application>
  <PresentationFormat>Diavoorstelling (4:3)</PresentationFormat>
  <Paragraphs>301</Paragraphs>
  <Slides>25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Block-Structured Process Discovery: Filtering Infrequent Behaviour</vt:lpstr>
      <vt:lpstr>Process discovery</vt:lpstr>
      <vt:lpstr>Trade-off</vt:lpstr>
      <vt:lpstr>Infrequent behaviour</vt:lpstr>
      <vt:lpstr>Outline</vt:lpstr>
      <vt:lpstr>Process trees</vt:lpstr>
      <vt:lpstr>Outline</vt:lpstr>
      <vt:lpstr>Divide &amp; conquer</vt:lpstr>
      <vt:lpstr>Finding operator</vt:lpstr>
      <vt:lpstr>Inductive Miner</vt:lpstr>
      <vt:lpstr>Outline</vt:lpstr>
      <vt:lpstr>Inductive Miner - infrequent</vt:lpstr>
      <vt:lpstr>Divide activities, select operator</vt:lpstr>
      <vt:lpstr>Divide activities, select operator</vt:lpstr>
      <vt:lpstr>Split log</vt:lpstr>
      <vt:lpstr>Outline</vt:lpstr>
      <vt:lpstr>Comparison</vt:lpstr>
      <vt:lpstr>Comparison</vt:lpstr>
      <vt:lpstr>Comparison</vt:lpstr>
      <vt:lpstr>Comparison</vt:lpstr>
      <vt:lpstr>Comparison</vt:lpstr>
      <vt:lpstr>Comparison</vt:lpstr>
      <vt:lpstr>Comparison</vt:lpstr>
      <vt:lpstr>You have been watching In order of appearance</vt:lpstr>
      <vt:lpstr>Base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Leemans, S.J.J.</dc:creator>
  <cp:lastModifiedBy>Leemans, S.J.J.</cp:lastModifiedBy>
  <cp:revision>515</cp:revision>
  <dcterms:created xsi:type="dcterms:W3CDTF">2013-07-31T12:28:35Z</dcterms:created>
  <dcterms:modified xsi:type="dcterms:W3CDTF">2013-08-21T13:13:12Z</dcterms:modified>
</cp:coreProperties>
</file>